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76" r:id="rId3"/>
    <p:sldId id="257" r:id="rId4"/>
    <p:sldId id="258" r:id="rId5"/>
    <p:sldId id="275" r:id="rId6"/>
    <p:sldId id="271" r:id="rId7"/>
    <p:sldId id="272" r:id="rId8"/>
    <p:sldId id="274" r:id="rId9"/>
    <p:sldId id="270" r:id="rId10"/>
    <p:sldId id="259" r:id="rId11"/>
    <p:sldId id="288" r:id="rId12"/>
    <p:sldId id="289" r:id="rId13"/>
    <p:sldId id="290" r:id="rId14"/>
    <p:sldId id="291" r:id="rId15"/>
    <p:sldId id="292" r:id="rId16"/>
    <p:sldId id="293" r:id="rId17"/>
    <p:sldId id="294" r:id="rId18"/>
    <p:sldId id="295" r:id="rId19"/>
    <p:sldId id="296" r:id="rId20"/>
    <p:sldId id="298" r:id="rId21"/>
    <p:sldId id="264" r:id="rId22"/>
    <p:sldId id="261" r:id="rId23"/>
    <p:sldId id="262" r:id="rId24"/>
    <p:sldId id="263" r:id="rId25"/>
    <p:sldId id="287" r:id="rId26"/>
    <p:sldId id="285" r:id="rId27"/>
    <p:sldId id="286" r:id="rId28"/>
    <p:sldId id="29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43"/>
    <p:restoredTop sz="94694"/>
  </p:normalViewPr>
  <p:slideViewPr>
    <p:cSldViewPr snapToGrid="0">
      <p:cViewPr varScale="1">
        <p:scale>
          <a:sx n="121" d="100"/>
          <a:sy n="121" d="100"/>
        </p:scale>
        <p:origin x="6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AE1CBB-7EA0-4BB9-8799-4479457D6643}" type="doc">
      <dgm:prSet loTypeId="urn:microsoft.com/office/officeart/2005/8/layout/vList5" loCatId="list" qsTypeId="urn:microsoft.com/office/officeart/2005/8/quickstyle/simple2" qsCatId="simple" csTypeId="urn:microsoft.com/office/officeart/2005/8/colors/colorful1" csCatId="colorful" phldr="1"/>
      <dgm:spPr/>
      <dgm:t>
        <a:bodyPr/>
        <a:lstStyle/>
        <a:p>
          <a:endParaRPr lang="en-US"/>
        </a:p>
      </dgm:t>
    </dgm:pt>
    <dgm:pt modelId="{82687A33-F5FB-4D8D-BFB3-3A25850F3EA9}">
      <dgm:prSet/>
      <dgm:spPr/>
      <dgm:t>
        <a:bodyPr/>
        <a:lstStyle/>
        <a:p>
          <a:r>
            <a:rPr lang="en-AU" b="1" i="0" dirty="0"/>
            <a:t>1. Preprocessing:</a:t>
          </a:r>
          <a:endParaRPr lang="en-US" dirty="0"/>
        </a:p>
      </dgm:t>
    </dgm:pt>
    <dgm:pt modelId="{0C1CF796-8EC6-473A-806B-09C4710A1CB8}" type="parTrans" cxnId="{DABBD870-9107-4E9D-BF38-9D053BDF85E5}">
      <dgm:prSet/>
      <dgm:spPr/>
      <dgm:t>
        <a:bodyPr/>
        <a:lstStyle/>
        <a:p>
          <a:endParaRPr lang="en-US"/>
        </a:p>
      </dgm:t>
    </dgm:pt>
    <dgm:pt modelId="{B65E0D74-BF8F-44A7-81F1-73EB01E3861D}" type="sibTrans" cxnId="{DABBD870-9107-4E9D-BF38-9D053BDF85E5}">
      <dgm:prSet phldrT="1" phldr="0"/>
      <dgm:spPr/>
      <dgm:t>
        <a:bodyPr/>
        <a:lstStyle/>
        <a:p>
          <a:endParaRPr lang="en-US"/>
        </a:p>
      </dgm:t>
    </dgm:pt>
    <dgm:pt modelId="{6B128D6A-46DF-4F85-9BA7-C378AFE63735}">
      <dgm:prSet custT="1"/>
      <dgm:spPr/>
      <dgm:t>
        <a:bodyPr/>
        <a:lstStyle/>
        <a:p>
          <a:r>
            <a:rPr lang="en-AU" sz="1600" b="0" i="0" dirty="0"/>
            <a:t>Encode categorical variables.</a:t>
          </a:r>
          <a:endParaRPr lang="en-US" sz="1600" dirty="0"/>
        </a:p>
      </dgm:t>
    </dgm:pt>
    <dgm:pt modelId="{0F38E5D6-2A7A-47CE-9303-53344CAC5245}" type="parTrans" cxnId="{5B9FECB6-3FBD-4394-A322-3FA0468EA2CA}">
      <dgm:prSet/>
      <dgm:spPr/>
      <dgm:t>
        <a:bodyPr/>
        <a:lstStyle/>
        <a:p>
          <a:endParaRPr lang="en-US"/>
        </a:p>
      </dgm:t>
    </dgm:pt>
    <dgm:pt modelId="{9AC7258F-0581-4342-BF5B-25F78E74EB1E}" type="sibTrans" cxnId="{5B9FECB6-3FBD-4394-A322-3FA0468EA2CA}">
      <dgm:prSet/>
      <dgm:spPr/>
      <dgm:t>
        <a:bodyPr/>
        <a:lstStyle/>
        <a:p>
          <a:endParaRPr lang="en-US"/>
        </a:p>
      </dgm:t>
    </dgm:pt>
    <dgm:pt modelId="{3B45430F-7CE8-4A1B-AC8D-0FCE1DFA2798}">
      <dgm:prSet custT="1"/>
      <dgm:spPr/>
      <dgm:t>
        <a:bodyPr/>
        <a:lstStyle/>
        <a:p>
          <a:r>
            <a:rPr lang="en-AU" sz="1600" b="0" i="0" dirty="0"/>
            <a:t>Split the data into features (X) and target (y).</a:t>
          </a:r>
          <a:endParaRPr lang="en-US" sz="1600" dirty="0"/>
        </a:p>
      </dgm:t>
    </dgm:pt>
    <dgm:pt modelId="{79C7CAC4-1627-45B4-AF8F-264BDA9A987B}" type="parTrans" cxnId="{983A011D-2CE5-4856-84AE-A8BED2206151}">
      <dgm:prSet/>
      <dgm:spPr/>
      <dgm:t>
        <a:bodyPr/>
        <a:lstStyle/>
        <a:p>
          <a:endParaRPr lang="en-US"/>
        </a:p>
      </dgm:t>
    </dgm:pt>
    <dgm:pt modelId="{14FE0F8A-194C-4D57-9D6D-79ECD4735AB7}" type="sibTrans" cxnId="{983A011D-2CE5-4856-84AE-A8BED2206151}">
      <dgm:prSet/>
      <dgm:spPr/>
      <dgm:t>
        <a:bodyPr/>
        <a:lstStyle/>
        <a:p>
          <a:endParaRPr lang="en-US"/>
        </a:p>
      </dgm:t>
    </dgm:pt>
    <dgm:pt modelId="{675B1612-B582-494D-B297-CC92DD1809D9}">
      <dgm:prSet custT="1"/>
      <dgm:spPr/>
      <dgm:t>
        <a:bodyPr/>
        <a:lstStyle/>
        <a:p>
          <a:r>
            <a:rPr lang="en-AU" sz="1600" b="0" i="0" dirty="0"/>
            <a:t>Perform a train-test split.</a:t>
          </a:r>
          <a:endParaRPr lang="en-US" sz="1600" dirty="0"/>
        </a:p>
      </dgm:t>
    </dgm:pt>
    <dgm:pt modelId="{B6C090C1-8BB5-4675-A5D6-58899F1B45AA}" type="parTrans" cxnId="{30E9F974-E656-4641-AF51-7C1DD5D0292C}">
      <dgm:prSet/>
      <dgm:spPr/>
      <dgm:t>
        <a:bodyPr/>
        <a:lstStyle/>
        <a:p>
          <a:endParaRPr lang="en-US"/>
        </a:p>
      </dgm:t>
    </dgm:pt>
    <dgm:pt modelId="{160F5FF5-ACC1-4516-A2E3-49446082DA65}" type="sibTrans" cxnId="{30E9F974-E656-4641-AF51-7C1DD5D0292C}">
      <dgm:prSet/>
      <dgm:spPr/>
      <dgm:t>
        <a:bodyPr/>
        <a:lstStyle/>
        <a:p>
          <a:endParaRPr lang="en-US"/>
        </a:p>
      </dgm:t>
    </dgm:pt>
    <dgm:pt modelId="{3F52C0B6-717D-431C-A81A-ACE02C1569E1}">
      <dgm:prSet/>
      <dgm:spPr/>
      <dgm:t>
        <a:bodyPr/>
        <a:lstStyle/>
        <a:p>
          <a:r>
            <a:rPr lang="en-AU" b="1" i="0" dirty="0"/>
            <a:t>2. Model Training:</a:t>
          </a:r>
          <a:endParaRPr lang="en-US" dirty="0"/>
        </a:p>
      </dgm:t>
    </dgm:pt>
    <dgm:pt modelId="{A2A036D3-5CDB-4D38-9C5A-8BD84CA774E0}" type="parTrans" cxnId="{74C5DBA3-57B2-47C2-8D44-BF847681517D}">
      <dgm:prSet/>
      <dgm:spPr/>
      <dgm:t>
        <a:bodyPr/>
        <a:lstStyle/>
        <a:p>
          <a:endParaRPr lang="en-US"/>
        </a:p>
      </dgm:t>
    </dgm:pt>
    <dgm:pt modelId="{6DE24DE8-835C-4808-A15A-49D784C66318}" type="sibTrans" cxnId="{74C5DBA3-57B2-47C2-8D44-BF847681517D}">
      <dgm:prSet phldrT="2" phldr="0"/>
      <dgm:spPr/>
      <dgm:t>
        <a:bodyPr/>
        <a:lstStyle/>
        <a:p>
          <a:endParaRPr lang="en-US" dirty="0"/>
        </a:p>
      </dgm:t>
    </dgm:pt>
    <dgm:pt modelId="{1046A5BC-5AFC-4159-B9C0-BFEBD6DA8BEF}">
      <dgm:prSet custT="1"/>
      <dgm:spPr/>
      <dgm:t>
        <a:bodyPr/>
        <a:lstStyle/>
        <a:p>
          <a:r>
            <a:rPr lang="en-AU" sz="1600" b="0" i="0"/>
            <a:t>Train a Random Forest classifier.</a:t>
          </a:r>
          <a:endParaRPr lang="en-US" sz="1600" dirty="0"/>
        </a:p>
      </dgm:t>
    </dgm:pt>
    <dgm:pt modelId="{DEEEDFBA-74BF-4555-80B1-628FD5065B7B}" type="parTrans" cxnId="{A9F83B5E-5D90-47B1-8B1E-1BEF9B99A10F}">
      <dgm:prSet/>
      <dgm:spPr/>
      <dgm:t>
        <a:bodyPr/>
        <a:lstStyle/>
        <a:p>
          <a:endParaRPr lang="en-US"/>
        </a:p>
      </dgm:t>
    </dgm:pt>
    <dgm:pt modelId="{94831015-64C0-434A-A067-27755F07985F}" type="sibTrans" cxnId="{A9F83B5E-5D90-47B1-8B1E-1BEF9B99A10F}">
      <dgm:prSet/>
      <dgm:spPr/>
      <dgm:t>
        <a:bodyPr/>
        <a:lstStyle/>
        <a:p>
          <a:endParaRPr lang="en-US"/>
        </a:p>
      </dgm:t>
    </dgm:pt>
    <dgm:pt modelId="{74683309-26DD-4D07-A7F8-D48062EB216E}">
      <dgm:prSet custT="1"/>
      <dgm:spPr/>
      <dgm:t>
        <a:bodyPr/>
        <a:lstStyle/>
        <a:p>
          <a:r>
            <a:rPr lang="en-AU" sz="1600" b="0" i="0" dirty="0"/>
            <a:t>Perform hyperparameter tuning using GridSearchCV.</a:t>
          </a:r>
          <a:endParaRPr lang="en-US" sz="1600" dirty="0"/>
        </a:p>
      </dgm:t>
    </dgm:pt>
    <dgm:pt modelId="{25FF0398-2E48-4846-ADB2-8464334E593D}" type="parTrans" cxnId="{46F365AE-49A2-4FF2-AF60-86CA1489A4E6}">
      <dgm:prSet/>
      <dgm:spPr/>
      <dgm:t>
        <a:bodyPr/>
        <a:lstStyle/>
        <a:p>
          <a:endParaRPr lang="en-US"/>
        </a:p>
      </dgm:t>
    </dgm:pt>
    <dgm:pt modelId="{36C8A2DB-E649-46AE-972A-8124A887F73F}" type="sibTrans" cxnId="{46F365AE-49A2-4FF2-AF60-86CA1489A4E6}">
      <dgm:prSet/>
      <dgm:spPr/>
      <dgm:t>
        <a:bodyPr/>
        <a:lstStyle/>
        <a:p>
          <a:endParaRPr lang="en-US"/>
        </a:p>
      </dgm:t>
    </dgm:pt>
    <dgm:pt modelId="{CC92ABE1-0766-4665-89D2-ED0217676261}">
      <dgm:prSet/>
      <dgm:spPr/>
      <dgm:t>
        <a:bodyPr/>
        <a:lstStyle/>
        <a:p>
          <a:r>
            <a:rPr lang="en-AU" b="1" i="0" dirty="0"/>
            <a:t>3. Evaluate the Model</a:t>
          </a:r>
          <a:r>
            <a:rPr lang="en-AU" b="0" i="0" dirty="0"/>
            <a:t>: </a:t>
          </a:r>
          <a:endParaRPr lang="en-US" dirty="0"/>
        </a:p>
      </dgm:t>
    </dgm:pt>
    <dgm:pt modelId="{E65C9ED2-9962-4264-A1F3-C412F6A545F3}" type="parTrans" cxnId="{754B95C5-5163-4027-9655-E336F3E45D29}">
      <dgm:prSet/>
      <dgm:spPr/>
      <dgm:t>
        <a:bodyPr/>
        <a:lstStyle/>
        <a:p>
          <a:endParaRPr lang="en-US"/>
        </a:p>
      </dgm:t>
    </dgm:pt>
    <dgm:pt modelId="{730905FB-3AF8-4037-B53D-B5DA32F7509F}" type="sibTrans" cxnId="{754B95C5-5163-4027-9655-E336F3E45D29}">
      <dgm:prSet phldrT="3" phldr="0"/>
      <dgm:spPr/>
      <dgm:t>
        <a:bodyPr/>
        <a:lstStyle/>
        <a:p>
          <a:endParaRPr lang="en-US"/>
        </a:p>
      </dgm:t>
    </dgm:pt>
    <dgm:pt modelId="{19D91E63-47FB-41F4-A5A5-308ED1891AB5}">
      <dgm:prSet custT="1"/>
      <dgm:spPr/>
      <dgm:t>
        <a:bodyPr/>
        <a:lstStyle/>
        <a:p>
          <a:r>
            <a:rPr lang="en-AU" sz="1600" b="0" i="0"/>
            <a:t>Assess the model's performance using metrics like accuracy, precision, recall, and F1-score.</a:t>
          </a:r>
          <a:endParaRPr lang="en-US" sz="1600" dirty="0"/>
        </a:p>
      </dgm:t>
    </dgm:pt>
    <dgm:pt modelId="{EC5337EF-6B01-4B9F-9D5B-A0F003ED2B59}" type="parTrans" cxnId="{DF25136A-71D1-4CDB-A598-DB332818A6DB}">
      <dgm:prSet/>
      <dgm:spPr/>
      <dgm:t>
        <a:bodyPr/>
        <a:lstStyle/>
        <a:p>
          <a:endParaRPr lang="en-US"/>
        </a:p>
      </dgm:t>
    </dgm:pt>
    <dgm:pt modelId="{6D48047B-18DD-45A0-9540-E1ECE53A3BA4}" type="sibTrans" cxnId="{DF25136A-71D1-4CDB-A598-DB332818A6DB}">
      <dgm:prSet/>
      <dgm:spPr/>
      <dgm:t>
        <a:bodyPr/>
        <a:lstStyle/>
        <a:p>
          <a:endParaRPr lang="en-US"/>
        </a:p>
      </dgm:t>
    </dgm:pt>
    <dgm:pt modelId="{9D73E25A-6153-4FC4-B69A-D34ACCF17300}">
      <dgm:prSet/>
      <dgm:spPr/>
      <dgm:t>
        <a:bodyPr/>
        <a:lstStyle/>
        <a:p>
          <a:r>
            <a:rPr lang="en-AU" b="1" dirty="0"/>
            <a:t>4. </a:t>
          </a:r>
          <a:r>
            <a:rPr lang="en-AU" b="1" i="0" dirty="0"/>
            <a:t>Feature Importances:</a:t>
          </a:r>
          <a:endParaRPr lang="en-US" dirty="0"/>
        </a:p>
      </dgm:t>
    </dgm:pt>
    <dgm:pt modelId="{E1E8CC9C-C866-47AD-8B25-2316838CE71F}" type="parTrans" cxnId="{AEB9F41B-93E1-4494-AC5C-23CAB99BC82D}">
      <dgm:prSet/>
      <dgm:spPr/>
      <dgm:t>
        <a:bodyPr/>
        <a:lstStyle/>
        <a:p>
          <a:endParaRPr lang="en-US"/>
        </a:p>
      </dgm:t>
    </dgm:pt>
    <dgm:pt modelId="{8BA23E85-BA29-4BE8-A7FD-877D1D76441F}" type="sibTrans" cxnId="{AEB9F41B-93E1-4494-AC5C-23CAB99BC82D}">
      <dgm:prSet phldrT="4" phldr="0"/>
      <dgm:spPr/>
      <dgm:t>
        <a:bodyPr/>
        <a:lstStyle/>
        <a:p>
          <a:endParaRPr lang="en-US"/>
        </a:p>
      </dgm:t>
    </dgm:pt>
    <dgm:pt modelId="{5D0FD28F-D053-42D1-90B8-49428C6218B1}">
      <dgm:prSet custT="1"/>
      <dgm:spPr/>
      <dgm:t>
        <a:bodyPr/>
        <a:lstStyle/>
        <a:p>
          <a:r>
            <a:rPr lang="en-AU" sz="1600" b="0" i="0"/>
            <a:t>Extract and visualize the feature importances from the trained model.</a:t>
          </a:r>
          <a:endParaRPr lang="en-US" sz="1600" dirty="0"/>
        </a:p>
      </dgm:t>
    </dgm:pt>
    <dgm:pt modelId="{D6D74843-8772-4B35-B45D-BE8E8D6F8540}" type="parTrans" cxnId="{5C3098BD-D0AB-4FCF-A0F1-82F33F1DEE2C}">
      <dgm:prSet/>
      <dgm:spPr/>
      <dgm:t>
        <a:bodyPr/>
        <a:lstStyle/>
        <a:p>
          <a:endParaRPr lang="en-US"/>
        </a:p>
      </dgm:t>
    </dgm:pt>
    <dgm:pt modelId="{918F5504-637D-4D2C-8AE9-0B2B7C4262D9}" type="sibTrans" cxnId="{5C3098BD-D0AB-4FCF-A0F1-82F33F1DEE2C}">
      <dgm:prSet/>
      <dgm:spPr/>
      <dgm:t>
        <a:bodyPr/>
        <a:lstStyle/>
        <a:p>
          <a:endParaRPr lang="en-US"/>
        </a:p>
      </dgm:t>
    </dgm:pt>
    <dgm:pt modelId="{EBF28421-056B-8947-80E7-1B6555F01035}">
      <dgm:prSet custT="1"/>
      <dgm:spPr/>
      <dgm:t>
        <a:bodyPr/>
        <a:lstStyle/>
        <a:p>
          <a:r>
            <a:rPr lang="en-US" sz="1600" dirty="0"/>
            <a:t>Balance the dataset using SMOTE</a:t>
          </a:r>
        </a:p>
      </dgm:t>
    </dgm:pt>
    <dgm:pt modelId="{FC3C9475-D5F9-4248-8614-3A5C58F7564E}" type="parTrans" cxnId="{0A77E5C7-FF78-8343-A32C-2EE22466DE19}">
      <dgm:prSet/>
      <dgm:spPr/>
    </dgm:pt>
    <dgm:pt modelId="{774342B9-A8B7-A04E-B9E7-9E57DD668BC5}" type="sibTrans" cxnId="{0A77E5C7-FF78-8343-A32C-2EE22466DE19}">
      <dgm:prSet/>
      <dgm:spPr/>
    </dgm:pt>
    <dgm:pt modelId="{CB2C2383-4372-7148-956C-D5F6C2B32507}" type="pres">
      <dgm:prSet presAssocID="{3EAE1CBB-7EA0-4BB9-8799-4479457D6643}" presName="Name0" presStyleCnt="0">
        <dgm:presLayoutVars>
          <dgm:dir/>
          <dgm:animLvl val="lvl"/>
          <dgm:resizeHandles val="exact"/>
        </dgm:presLayoutVars>
      </dgm:prSet>
      <dgm:spPr/>
    </dgm:pt>
    <dgm:pt modelId="{096A8A99-301F-CF4B-A0C5-3EFBA514727F}" type="pres">
      <dgm:prSet presAssocID="{82687A33-F5FB-4D8D-BFB3-3A25850F3EA9}" presName="linNode" presStyleCnt="0"/>
      <dgm:spPr/>
    </dgm:pt>
    <dgm:pt modelId="{98271E69-EECF-8A42-B0F8-7937C2BA1BCC}" type="pres">
      <dgm:prSet presAssocID="{82687A33-F5FB-4D8D-BFB3-3A25850F3EA9}" presName="parentText" presStyleLbl="node1" presStyleIdx="0" presStyleCnt="4" custScaleX="77594" custScaleY="73589">
        <dgm:presLayoutVars>
          <dgm:chMax val="1"/>
          <dgm:bulletEnabled val="1"/>
        </dgm:presLayoutVars>
      </dgm:prSet>
      <dgm:spPr/>
    </dgm:pt>
    <dgm:pt modelId="{E7E56758-C0B2-2C4F-B73B-6A304C5AB24C}" type="pres">
      <dgm:prSet presAssocID="{82687A33-F5FB-4D8D-BFB3-3A25850F3EA9}" presName="descendantText" presStyleLbl="alignAccFollowNode1" presStyleIdx="0" presStyleCnt="4" custLinFactNeighborX="-949" custLinFactNeighborY="1966">
        <dgm:presLayoutVars>
          <dgm:bulletEnabled val="1"/>
        </dgm:presLayoutVars>
      </dgm:prSet>
      <dgm:spPr/>
    </dgm:pt>
    <dgm:pt modelId="{2AE826F8-24C9-4D44-84F5-11B1DE7C8016}" type="pres">
      <dgm:prSet presAssocID="{B65E0D74-BF8F-44A7-81F1-73EB01E3861D}" presName="sp" presStyleCnt="0"/>
      <dgm:spPr/>
    </dgm:pt>
    <dgm:pt modelId="{606A6EFD-CB40-6B44-8145-16C498C2CE12}" type="pres">
      <dgm:prSet presAssocID="{3F52C0B6-717D-431C-A81A-ACE02C1569E1}" presName="linNode" presStyleCnt="0"/>
      <dgm:spPr/>
    </dgm:pt>
    <dgm:pt modelId="{C9EFEF83-BC89-8448-9B41-C47DE7A5F239}" type="pres">
      <dgm:prSet presAssocID="{3F52C0B6-717D-431C-A81A-ACE02C1569E1}" presName="parentText" presStyleLbl="node1" presStyleIdx="1" presStyleCnt="4" custScaleX="77208" custScaleY="71480">
        <dgm:presLayoutVars>
          <dgm:chMax val="1"/>
          <dgm:bulletEnabled val="1"/>
        </dgm:presLayoutVars>
      </dgm:prSet>
      <dgm:spPr/>
    </dgm:pt>
    <dgm:pt modelId="{700611C0-EDED-3E40-B042-5363A7410766}" type="pres">
      <dgm:prSet presAssocID="{3F52C0B6-717D-431C-A81A-ACE02C1569E1}" presName="descendantText" presStyleLbl="alignAccFollowNode1" presStyleIdx="1" presStyleCnt="4">
        <dgm:presLayoutVars>
          <dgm:bulletEnabled val="1"/>
        </dgm:presLayoutVars>
      </dgm:prSet>
      <dgm:spPr/>
    </dgm:pt>
    <dgm:pt modelId="{3B52A516-216C-6B47-8528-00E741F42334}" type="pres">
      <dgm:prSet presAssocID="{6DE24DE8-835C-4808-A15A-49D784C66318}" presName="sp" presStyleCnt="0"/>
      <dgm:spPr/>
    </dgm:pt>
    <dgm:pt modelId="{2AF08611-803F-CF40-A37B-2EB050DA45F0}" type="pres">
      <dgm:prSet presAssocID="{CC92ABE1-0766-4665-89D2-ED0217676261}" presName="linNode" presStyleCnt="0"/>
      <dgm:spPr/>
    </dgm:pt>
    <dgm:pt modelId="{36960791-978C-7248-BA85-F6C795441AB5}" type="pres">
      <dgm:prSet presAssocID="{CC92ABE1-0766-4665-89D2-ED0217676261}" presName="parentText" presStyleLbl="node1" presStyleIdx="2" presStyleCnt="4" custScaleX="76728" custScaleY="67398" custLinFactNeighborY="850">
        <dgm:presLayoutVars>
          <dgm:chMax val="1"/>
          <dgm:bulletEnabled val="1"/>
        </dgm:presLayoutVars>
      </dgm:prSet>
      <dgm:spPr/>
    </dgm:pt>
    <dgm:pt modelId="{74CB3859-628B-354B-9825-8DCBC37250C1}" type="pres">
      <dgm:prSet presAssocID="{CC92ABE1-0766-4665-89D2-ED0217676261}" presName="descendantText" presStyleLbl="alignAccFollowNode1" presStyleIdx="2" presStyleCnt="4">
        <dgm:presLayoutVars>
          <dgm:bulletEnabled val="1"/>
        </dgm:presLayoutVars>
      </dgm:prSet>
      <dgm:spPr/>
    </dgm:pt>
    <dgm:pt modelId="{08ECFF16-8BE4-EA44-9152-A2BF5F6AA2ED}" type="pres">
      <dgm:prSet presAssocID="{730905FB-3AF8-4037-B53D-B5DA32F7509F}" presName="sp" presStyleCnt="0"/>
      <dgm:spPr/>
    </dgm:pt>
    <dgm:pt modelId="{BF11E9ED-F104-EC40-8455-006BAECF59E2}" type="pres">
      <dgm:prSet presAssocID="{9D73E25A-6153-4FC4-B69A-D34ACCF17300}" presName="linNode" presStyleCnt="0"/>
      <dgm:spPr/>
    </dgm:pt>
    <dgm:pt modelId="{2D07B9E7-228C-CB4A-9812-CCA7EB04C43D}" type="pres">
      <dgm:prSet presAssocID="{9D73E25A-6153-4FC4-B69A-D34ACCF17300}" presName="parentText" presStyleLbl="node1" presStyleIdx="3" presStyleCnt="4" custScaleX="77119" custScaleY="68970">
        <dgm:presLayoutVars>
          <dgm:chMax val="1"/>
          <dgm:bulletEnabled val="1"/>
        </dgm:presLayoutVars>
      </dgm:prSet>
      <dgm:spPr/>
    </dgm:pt>
    <dgm:pt modelId="{4B606456-16FE-4A4B-B127-A2EE9B918299}" type="pres">
      <dgm:prSet presAssocID="{9D73E25A-6153-4FC4-B69A-D34ACCF17300}" presName="descendantText" presStyleLbl="alignAccFollowNode1" presStyleIdx="3" presStyleCnt="4">
        <dgm:presLayoutVars>
          <dgm:bulletEnabled val="1"/>
        </dgm:presLayoutVars>
      </dgm:prSet>
      <dgm:spPr/>
    </dgm:pt>
  </dgm:ptLst>
  <dgm:cxnLst>
    <dgm:cxn modelId="{24F16C17-13F4-1D48-83C5-7D5B87977EF7}" type="presOf" srcId="{6B128D6A-46DF-4F85-9BA7-C378AFE63735}" destId="{E7E56758-C0B2-2C4F-B73B-6A304C5AB24C}" srcOrd="0" destOrd="0" presId="urn:microsoft.com/office/officeart/2005/8/layout/vList5"/>
    <dgm:cxn modelId="{52B8131A-E268-9B47-9E8B-E89A4D4E8333}" type="presOf" srcId="{CC92ABE1-0766-4665-89D2-ED0217676261}" destId="{36960791-978C-7248-BA85-F6C795441AB5}" srcOrd="0" destOrd="0" presId="urn:microsoft.com/office/officeart/2005/8/layout/vList5"/>
    <dgm:cxn modelId="{AEB9F41B-93E1-4494-AC5C-23CAB99BC82D}" srcId="{3EAE1CBB-7EA0-4BB9-8799-4479457D6643}" destId="{9D73E25A-6153-4FC4-B69A-D34ACCF17300}" srcOrd="3" destOrd="0" parTransId="{E1E8CC9C-C866-47AD-8B25-2316838CE71F}" sibTransId="{8BA23E85-BA29-4BE8-A7FD-877D1D76441F}"/>
    <dgm:cxn modelId="{983A011D-2CE5-4856-84AE-A8BED2206151}" srcId="{82687A33-F5FB-4D8D-BFB3-3A25850F3EA9}" destId="{3B45430F-7CE8-4A1B-AC8D-0FCE1DFA2798}" srcOrd="2" destOrd="0" parTransId="{79C7CAC4-1627-45B4-AF8F-264BDA9A987B}" sibTransId="{14FE0F8A-194C-4D57-9D6D-79ECD4735AB7}"/>
    <dgm:cxn modelId="{9F538D25-3C65-714C-A654-DCD832F5C01D}" type="presOf" srcId="{19D91E63-47FB-41F4-A5A5-308ED1891AB5}" destId="{74CB3859-628B-354B-9825-8DCBC37250C1}" srcOrd="0" destOrd="0" presId="urn:microsoft.com/office/officeart/2005/8/layout/vList5"/>
    <dgm:cxn modelId="{F194BE28-6A8F-C645-BE10-11B4D9ECE971}" type="presOf" srcId="{82687A33-F5FB-4D8D-BFB3-3A25850F3EA9}" destId="{98271E69-EECF-8A42-B0F8-7937C2BA1BCC}" srcOrd="0" destOrd="0" presId="urn:microsoft.com/office/officeart/2005/8/layout/vList5"/>
    <dgm:cxn modelId="{8B634932-60A5-9D4E-8915-9A7C1C85C07F}" type="presOf" srcId="{5D0FD28F-D053-42D1-90B8-49428C6218B1}" destId="{4B606456-16FE-4A4B-B127-A2EE9B918299}" srcOrd="0" destOrd="0" presId="urn:microsoft.com/office/officeart/2005/8/layout/vList5"/>
    <dgm:cxn modelId="{7C9D1743-0853-604D-AE68-D28851A6E91E}" type="presOf" srcId="{3F52C0B6-717D-431C-A81A-ACE02C1569E1}" destId="{C9EFEF83-BC89-8448-9B41-C47DE7A5F239}" srcOrd="0" destOrd="0" presId="urn:microsoft.com/office/officeart/2005/8/layout/vList5"/>
    <dgm:cxn modelId="{458A3F50-47F2-5644-804A-6B124F3028EB}" type="presOf" srcId="{74683309-26DD-4D07-A7F8-D48062EB216E}" destId="{700611C0-EDED-3E40-B042-5363A7410766}" srcOrd="0" destOrd="1" presId="urn:microsoft.com/office/officeart/2005/8/layout/vList5"/>
    <dgm:cxn modelId="{A9F83B5E-5D90-47B1-8B1E-1BEF9B99A10F}" srcId="{3F52C0B6-717D-431C-A81A-ACE02C1569E1}" destId="{1046A5BC-5AFC-4159-B9C0-BFEBD6DA8BEF}" srcOrd="0" destOrd="0" parTransId="{DEEEDFBA-74BF-4555-80B1-628FD5065B7B}" sibTransId="{94831015-64C0-434A-A067-27755F07985F}"/>
    <dgm:cxn modelId="{C7332460-54DD-A94B-BC18-843F4406C6CD}" type="presOf" srcId="{1046A5BC-5AFC-4159-B9C0-BFEBD6DA8BEF}" destId="{700611C0-EDED-3E40-B042-5363A7410766}" srcOrd="0" destOrd="0" presId="urn:microsoft.com/office/officeart/2005/8/layout/vList5"/>
    <dgm:cxn modelId="{FC47F160-D998-8845-BD15-8BD43F7F1E95}" type="presOf" srcId="{3B45430F-7CE8-4A1B-AC8D-0FCE1DFA2798}" destId="{E7E56758-C0B2-2C4F-B73B-6A304C5AB24C}" srcOrd="0" destOrd="2" presId="urn:microsoft.com/office/officeart/2005/8/layout/vList5"/>
    <dgm:cxn modelId="{DF25136A-71D1-4CDB-A598-DB332818A6DB}" srcId="{CC92ABE1-0766-4665-89D2-ED0217676261}" destId="{19D91E63-47FB-41F4-A5A5-308ED1891AB5}" srcOrd="0" destOrd="0" parTransId="{EC5337EF-6B01-4B9F-9D5B-A0F003ED2B59}" sibTransId="{6D48047B-18DD-45A0-9540-E1ECE53A3BA4}"/>
    <dgm:cxn modelId="{DABBD870-9107-4E9D-BF38-9D053BDF85E5}" srcId="{3EAE1CBB-7EA0-4BB9-8799-4479457D6643}" destId="{82687A33-F5FB-4D8D-BFB3-3A25850F3EA9}" srcOrd="0" destOrd="0" parTransId="{0C1CF796-8EC6-473A-806B-09C4710A1CB8}" sibTransId="{B65E0D74-BF8F-44A7-81F1-73EB01E3861D}"/>
    <dgm:cxn modelId="{30E9F974-E656-4641-AF51-7C1DD5D0292C}" srcId="{82687A33-F5FB-4D8D-BFB3-3A25850F3EA9}" destId="{675B1612-B582-494D-B297-CC92DD1809D9}" srcOrd="3" destOrd="0" parTransId="{B6C090C1-8BB5-4675-A5D6-58899F1B45AA}" sibTransId="{160F5FF5-ACC1-4516-A2E3-49446082DA65}"/>
    <dgm:cxn modelId="{89D42894-205C-FD4E-8FB4-06B113992DCD}" type="presOf" srcId="{675B1612-B582-494D-B297-CC92DD1809D9}" destId="{E7E56758-C0B2-2C4F-B73B-6A304C5AB24C}" srcOrd="0" destOrd="3" presId="urn:microsoft.com/office/officeart/2005/8/layout/vList5"/>
    <dgm:cxn modelId="{74C5DBA3-57B2-47C2-8D44-BF847681517D}" srcId="{3EAE1CBB-7EA0-4BB9-8799-4479457D6643}" destId="{3F52C0B6-717D-431C-A81A-ACE02C1569E1}" srcOrd="1" destOrd="0" parTransId="{A2A036D3-5CDB-4D38-9C5A-8BD84CA774E0}" sibTransId="{6DE24DE8-835C-4808-A15A-49D784C66318}"/>
    <dgm:cxn modelId="{46F365AE-49A2-4FF2-AF60-86CA1489A4E6}" srcId="{3F52C0B6-717D-431C-A81A-ACE02C1569E1}" destId="{74683309-26DD-4D07-A7F8-D48062EB216E}" srcOrd="1" destOrd="0" parTransId="{25FF0398-2E48-4846-ADB2-8464334E593D}" sibTransId="{36C8A2DB-E649-46AE-972A-8124A887F73F}"/>
    <dgm:cxn modelId="{5B9FECB6-3FBD-4394-A322-3FA0468EA2CA}" srcId="{82687A33-F5FB-4D8D-BFB3-3A25850F3EA9}" destId="{6B128D6A-46DF-4F85-9BA7-C378AFE63735}" srcOrd="0" destOrd="0" parTransId="{0F38E5D6-2A7A-47CE-9303-53344CAC5245}" sibTransId="{9AC7258F-0581-4342-BF5B-25F78E74EB1E}"/>
    <dgm:cxn modelId="{5C3098BD-D0AB-4FCF-A0F1-82F33F1DEE2C}" srcId="{9D73E25A-6153-4FC4-B69A-D34ACCF17300}" destId="{5D0FD28F-D053-42D1-90B8-49428C6218B1}" srcOrd="0" destOrd="0" parTransId="{D6D74843-8772-4B35-B45D-BE8E8D6F8540}" sibTransId="{918F5504-637D-4D2C-8AE9-0B2B7C4262D9}"/>
    <dgm:cxn modelId="{754B95C5-5163-4027-9655-E336F3E45D29}" srcId="{3EAE1CBB-7EA0-4BB9-8799-4479457D6643}" destId="{CC92ABE1-0766-4665-89D2-ED0217676261}" srcOrd="2" destOrd="0" parTransId="{E65C9ED2-9962-4264-A1F3-C412F6A545F3}" sibTransId="{730905FB-3AF8-4037-B53D-B5DA32F7509F}"/>
    <dgm:cxn modelId="{0A77E5C7-FF78-8343-A32C-2EE22466DE19}" srcId="{82687A33-F5FB-4D8D-BFB3-3A25850F3EA9}" destId="{EBF28421-056B-8947-80E7-1B6555F01035}" srcOrd="1" destOrd="0" parTransId="{FC3C9475-D5F9-4248-8614-3A5C58F7564E}" sibTransId="{774342B9-A8B7-A04E-B9E7-9E57DD668BC5}"/>
    <dgm:cxn modelId="{D3E6A7D8-2781-314C-BD4D-16941A045DF2}" type="presOf" srcId="{9D73E25A-6153-4FC4-B69A-D34ACCF17300}" destId="{2D07B9E7-228C-CB4A-9812-CCA7EB04C43D}" srcOrd="0" destOrd="0" presId="urn:microsoft.com/office/officeart/2005/8/layout/vList5"/>
    <dgm:cxn modelId="{A4F57BDC-2940-DC48-954D-623069F580DB}" type="presOf" srcId="{3EAE1CBB-7EA0-4BB9-8799-4479457D6643}" destId="{CB2C2383-4372-7148-956C-D5F6C2B32507}" srcOrd="0" destOrd="0" presId="urn:microsoft.com/office/officeart/2005/8/layout/vList5"/>
    <dgm:cxn modelId="{D634B7DD-3667-CB4B-882A-75296B3DBE3B}" type="presOf" srcId="{EBF28421-056B-8947-80E7-1B6555F01035}" destId="{E7E56758-C0B2-2C4F-B73B-6A304C5AB24C}" srcOrd="0" destOrd="1" presId="urn:microsoft.com/office/officeart/2005/8/layout/vList5"/>
    <dgm:cxn modelId="{A153BC70-55AE-6945-8F57-67BAB2C2EF7D}" type="presParOf" srcId="{CB2C2383-4372-7148-956C-D5F6C2B32507}" destId="{096A8A99-301F-CF4B-A0C5-3EFBA514727F}" srcOrd="0" destOrd="0" presId="urn:microsoft.com/office/officeart/2005/8/layout/vList5"/>
    <dgm:cxn modelId="{2418B79F-FCE4-FE48-BB28-093D277A4985}" type="presParOf" srcId="{096A8A99-301F-CF4B-A0C5-3EFBA514727F}" destId="{98271E69-EECF-8A42-B0F8-7937C2BA1BCC}" srcOrd="0" destOrd="0" presId="urn:microsoft.com/office/officeart/2005/8/layout/vList5"/>
    <dgm:cxn modelId="{B37A4AEF-EFE7-C542-A7E2-870B3C78C1BA}" type="presParOf" srcId="{096A8A99-301F-CF4B-A0C5-3EFBA514727F}" destId="{E7E56758-C0B2-2C4F-B73B-6A304C5AB24C}" srcOrd="1" destOrd="0" presId="urn:microsoft.com/office/officeart/2005/8/layout/vList5"/>
    <dgm:cxn modelId="{08F96ED0-1FE2-5541-8CA4-D7AA9828A132}" type="presParOf" srcId="{CB2C2383-4372-7148-956C-D5F6C2B32507}" destId="{2AE826F8-24C9-4D44-84F5-11B1DE7C8016}" srcOrd="1" destOrd="0" presId="urn:microsoft.com/office/officeart/2005/8/layout/vList5"/>
    <dgm:cxn modelId="{D873E3D5-03A4-E745-879E-79BB1685D998}" type="presParOf" srcId="{CB2C2383-4372-7148-956C-D5F6C2B32507}" destId="{606A6EFD-CB40-6B44-8145-16C498C2CE12}" srcOrd="2" destOrd="0" presId="urn:microsoft.com/office/officeart/2005/8/layout/vList5"/>
    <dgm:cxn modelId="{323037C0-AC3F-CF4B-9FB7-7F805650086B}" type="presParOf" srcId="{606A6EFD-CB40-6B44-8145-16C498C2CE12}" destId="{C9EFEF83-BC89-8448-9B41-C47DE7A5F239}" srcOrd="0" destOrd="0" presId="urn:microsoft.com/office/officeart/2005/8/layout/vList5"/>
    <dgm:cxn modelId="{1C0CCC37-E50B-7F40-A59F-F2BE5F644480}" type="presParOf" srcId="{606A6EFD-CB40-6B44-8145-16C498C2CE12}" destId="{700611C0-EDED-3E40-B042-5363A7410766}" srcOrd="1" destOrd="0" presId="urn:microsoft.com/office/officeart/2005/8/layout/vList5"/>
    <dgm:cxn modelId="{EB0815B0-7458-004E-AE86-47E8D03641F5}" type="presParOf" srcId="{CB2C2383-4372-7148-956C-D5F6C2B32507}" destId="{3B52A516-216C-6B47-8528-00E741F42334}" srcOrd="3" destOrd="0" presId="urn:microsoft.com/office/officeart/2005/8/layout/vList5"/>
    <dgm:cxn modelId="{D2035E80-3EE3-A044-BAA8-03DD89361D16}" type="presParOf" srcId="{CB2C2383-4372-7148-956C-D5F6C2B32507}" destId="{2AF08611-803F-CF40-A37B-2EB050DA45F0}" srcOrd="4" destOrd="0" presId="urn:microsoft.com/office/officeart/2005/8/layout/vList5"/>
    <dgm:cxn modelId="{235B53AD-7E5A-964C-B626-CAF7D51AD6E2}" type="presParOf" srcId="{2AF08611-803F-CF40-A37B-2EB050DA45F0}" destId="{36960791-978C-7248-BA85-F6C795441AB5}" srcOrd="0" destOrd="0" presId="urn:microsoft.com/office/officeart/2005/8/layout/vList5"/>
    <dgm:cxn modelId="{0E2B8C68-57A1-4A49-8E01-7584E095BF10}" type="presParOf" srcId="{2AF08611-803F-CF40-A37B-2EB050DA45F0}" destId="{74CB3859-628B-354B-9825-8DCBC37250C1}" srcOrd="1" destOrd="0" presId="urn:microsoft.com/office/officeart/2005/8/layout/vList5"/>
    <dgm:cxn modelId="{888F7477-B9BE-C64F-890A-072642980345}" type="presParOf" srcId="{CB2C2383-4372-7148-956C-D5F6C2B32507}" destId="{08ECFF16-8BE4-EA44-9152-A2BF5F6AA2ED}" srcOrd="5" destOrd="0" presId="urn:microsoft.com/office/officeart/2005/8/layout/vList5"/>
    <dgm:cxn modelId="{B38A698A-DB46-9C4E-9FEB-90BD5E4F6724}" type="presParOf" srcId="{CB2C2383-4372-7148-956C-D5F6C2B32507}" destId="{BF11E9ED-F104-EC40-8455-006BAECF59E2}" srcOrd="6" destOrd="0" presId="urn:microsoft.com/office/officeart/2005/8/layout/vList5"/>
    <dgm:cxn modelId="{0AB73C84-368E-3A4F-BEDF-7EE3E7F12D92}" type="presParOf" srcId="{BF11E9ED-F104-EC40-8455-006BAECF59E2}" destId="{2D07B9E7-228C-CB4A-9812-CCA7EB04C43D}" srcOrd="0" destOrd="0" presId="urn:microsoft.com/office/officeart/2005/8/layout/vList5"/>
    <dgm:cxn modelId="{4BDA518D-8D87-BE40-8FF1-CCA08A133F93}" type="presParOf" srcId="{BF11E9ED-F104-EC40-8455-006BAECF59E2}" destId="{4B606456-16FE-4A4B-B127-A2EE9B91829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11090D-E295-446B-AF68-DA923FAF695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5999368-65D2-4758-BBF1-8E3E2932C9DA}">
      <dgm:prSet custT="1"/>
      <dgm:spPr/>
      <dgm:t>
        <a:bodyPr/>
        <a:lstStyle/>
        <a:p>
          <a:r>
            <a:rPr lang="en-US" sz="3000" dirty="0"/>
            <a:t>Encode</a:t>
          </a:r>
        </a:p>
      </dgm:t>
    </dgm:pt>
    <dgm:pt modelId="{7D0B514A-239C-4D89-BF27-CD7995B584B6}" type="parTrans" cxnId="{91CE57CE-24AC-4AFE-8872-2A6CA396E6E9}">
      <dgm:prSet/>
      <dgm:spPr/>
      <dgm:t>
        <a:bodyPr/>
        <a:lstStyle/>
        <a:p>
          <a:endParaRPr lang="en-US"/>
        </a:p>
      </dgm:t>
    </dgm:pt>
    <dgm:pt modelId="{3F0A55B8-FDB5-48EE-9D82-689F01A8EA25}" type="sibTrans" cxnId="{91CE57CE-24AC-4AFE-8872-2A6CA396E6E9}">
      <dgm:prSet/>
      <dgm:spPr/>
      <dgm:t>
        <a:bodyPr/>
        <a:lstStyle/>
        <a:p>
          <a:endParaRPr lang="en-US"/>
        </a:p>
      </dgm:t>
    </dgm:pt>
    <dgm:pt modelId="{68C18121-075B-434A-897C-34D0EE042027}">
      <dgm:prSet custT="1"/>
      <dgm:spPr/>
      <dgm:t>
        <a:bodyPr/>
        <a:lstStyle/>
        <a:p>
          <a:r>
            <a:rPr lang="en-US" sz="2000" dirty="0"/>
            <a:t>Encode categorical variables.</a:t>
          </a:r>
        </a:p>
      </dgm:t>
    </dgm:pt>
    <dgm:pt modelId="{7EE6808C-D8EC-43DE-816D-B8ED1A884FF7}" type="parTrans" cxnId="{EDCD51D2-41F5-418A-91E3-1F9B359F42CF}">
      <dgm:prSet/>
      <dgm:spPr/>
      <dgm:t>
        <a:bodyPr/>
        <a:lstStyle/>
        <a:p>
          <a:endParaRPr lang="en-US"/>
        </a:p>
      </dgm:t>
    </dgm:pt>
    <dgm:pt modelId="{8FB3869A-E436-424B-97C3-1682F2C06926}" type="sibTrans" cxnId="{EDCD51D2-41F5-418A-91E3-1F9B359F42CF}">
      <dgm:prSet/>
      <dgm:spPr/>
      <dgm:t>
        <a:bodyPr/>
        <a:lstStyle/>
        <a:p>
          <a:endParaRPr lang="en-US"/>
        </a:p>
      </dgm:t>
    </dgm:pt>
    <dgm:pt modelId="{7523AA5B-3C5C-49DF-850F-5A03B113BEA2}">
      <dgm:prSet custT="1"/>
      <dgm:spPr>
        <a:solidFill>
          <a:schemeClr val="accent5"/>
        </a:solidFill>
      </dgm:spPr>
      <dgm:t>
        <a:bodyPr/>
        <a:lstStyle/>
        <a:p>
          <a:r>
            <a:rPr lang="en-US" sz="3000" dirty="0"/>
            <a:t>Balance</a:t>
          </a:r>
        </a:p>
      </dgm:t>
    </dgm:pt>
    <dgm:pt modelId="{AF312B0F-7861-4D6E-A3D8-372D4189E270}" type="parTrans" cxnId="{E57A3959-ADAD-4F73-BD2F-09D1CE252301}">
      <dgm:prSet/>
      <dgm:spPr/>
      <dgm:t>
        <a:bodyPr/>
        <a:lstStyle/>
        <a:p>
          <a:endParaRPr lang="en-US"/>
        </a:p>
      </dgm:t>
    </dgm:pt>
    <dgm:pt modelId="{5356E7CC-6325-4554-8C7A-2536E1BC3F70}" type="sibTrans" cxnId="{E57A3959-ADAD-4F73-BD2F-09D1CE252301}">
      <dgm:prSet/>
      <dgm:spPr/>
      <dgm:t>
        <a:bodyPr/>
        <a:lstStyle/>
        <a:p>
          <a:endParaRPr lang="en-US"/>
        </a:p>
      </dgm:t>
    </dgm:pt>
    <dgm:pt modelId="{11FAA06E-1082-4DB3-B34B-60BFFD8233B1}">
      <dgm:prSet custT="1"/>
      <dgm:spPr/>
      <dgm:t>
        <a:bodyPr/>
        <a:lstStyle/>
        <a:p>
          <a:r>
            <a:rPr lang="en-US" sz="1900" dirty="0"/>
            <a:t>Create synthetic examples of minority class using SMOTE</a:t>
          </a:r>
        </a:p>
      </dgm:t>
    </dgm:pt>
    <dgm:pt modelId="{E2FE6091-C84B-4527-9ACD-880F0B6F5B09}" type="parTrans" cxnId="{CD5031D4-F151-44DD-B0D6-894B45472CBA}">
      <dgm:prSet/>
      <dgm:spPr/>
      <dgm:t>
        <a:bodyPr/>
        <a:lstStyle/>
        <a:p>
          <a:endParaRPr lang="en-US"/>
        </a:p>
      </dgm:t>
    </dgm:pt>
    <dgm:pt modelId="{2B3063F4-0DC6-457A-9A85-4CF25770861A}" type="sibTrans" cxnId="{CD5031D4-F151-44DD-B0D6-894B45472CBA}">
      <dgm:prSet/>
      <dgm:spPr/>
      <dgm:t>
        <a:bodyPr/>
        <a:lstStyle/>
        <a:p>
          <a:endParaRPr lang="en-US"/>
        </a:p>
      </dgm:t>
    </dgm:pt>
    <dgm:pt modelId="{1C849435-63BA-42EE-954B-E34530E78F85}">
      <dgm:prSet custT="1"/>
      <dgm:spPr>
        <a:solidFill>
          <a:schemeClr val="accent3"/>
        </a:solidFill>
      </dgm:spPr>
      <dgm:t>
        <a:bodyPr/>
        <a:lstStyle/>
        <a:p>
          <a:r>
            <a:rPr lang="en-US" sz="3000" dirty="0"/>
            <a:t>Split</a:t>
          </a:r>
        </a:p>
      </dgm:t>
    </dgm:pt>
    <dgm:pt modelId="{E0954A4C-DBDB-4C86-AE51-E5722A4B7DF1}" type="parTrans" cxnId="{231C928F-3C6F-4772-9A61-3D7809390E08}">
      <dgm:prSet/>
      <dgm:spPr/>
      <dgm:t>
        <a:bodyPr/>
        <a:lstStyle/>
        <a:p>
          <a:endParaRPr lang="en-US"/>
        </a:p>
      </dgm:t>
    </dgm:pt>
    <dgm:pt modelId="{FAAAFC7B-D549-4F77-89FC-85CD17C878DC}" type="sibTrans" cxnId="{231C928F-3C6F-4772-9A61-3D7809390E08}">
      <dgm:prSet/>
      <dgm:spPr/>
      <dgm:t>
        <a:bodyPr/>
        <a:lstStyle/>
        <a:p>
          <a:endParaRPr lang="en-US"/>
        </a:p>
      </dgm:t>
    </dgm:pt>
    <dgm:pt modelId="{89DEA491-7F4A-431E-B111-389559C2D983}">
      <dgm:prSet custT="1"/>
      <dgm:spPr/>
      <dgm:t>
        <a:bodyPr/>
        <a:lstStyle/>
        <a:p>
          <a:r>
            <a:rPr lang="en-US" sz="2000" dirty="0"/>
            <a:t>Split the data into features (X) and target (y).</a:t>
          </a:r>
        </a:p>
      </dgm:t>
    </dgm:pt>
    <dgm:pt modelId="{42ADB119-7DD2-4576-828F-BB485D4E5876}" type="parTrans" cxnId="{947B9671-1662-4264-AA92-C71FA3CA8974}">
      <dgm:prSet/>
      <dgm:spPr/>
      <dgm:t>
        <a:bodyPr/>
        <a:lstStyle/>
        <a:p>
          <a:endParaRPr lang="en-US"/>
        </a:p>
      </dgm:t>
    </dgm:pt>
    <dgm:pt modelId="{07318563-E6EA-4C7B-BB80-E3BEA9CD90C4}" type="sibTrans" cxnId="{947B9671-1662-4264-AA92-C71FA3CA8974}">
      <dgm:prSet/>
      <dgm:spPr/>
      <dgm:t>
        <a:bodyPr/>
        <a:lstStyle/>
        <a:p>
          <a:endParaRPr lang="en-US"/>
        </a:p>
      </dgm:t>
    </dgm:pt>
    <dgm:pt modelId="{F8476CC8-66F7-415B-B2C9-A71544095547}">
      <dgm:prSet custT="1"/>
      <dgm:spPr>
        <a:solidFill>
          <a:schemeClr val="accent4"/>
        </a:solidFill>
      </dgm:spPr>
      <dgm:t>
        <a:bodyPr/>
        <a:lstStyle/>
        <a:p>
          <a:r>
            <a:rPr lang="en-US" sz="3000" dirty="0"/>
            <a:t>Perform</a:t>
          </a:r>
        </a:p>
      </dgm:t>
    </dgm:pt>
    <dgm:pt modelId="{BB5405A9-A60A-4052-9732-51DADB8D30BA}" type="parTrans" cxnId="{D69A5ACF-0180-4D12-ADF4-A592AC575194}">
      <dgm:prSet/>
      <dgm:spPr/>
      <dgm:t>
        <a:bodyPr/>
        <a:lstStyle/>
        <a:p>
          <a:endParaRPr lang="en-US"/>
        </a:p>
      </dgm:t>
    </dgm:pt>
    <dgm:pt modelId="{91F22958-C890-4378-8D47-5EC829C4D395}" type="sibTrans" cxnId="{D69A5ACF-0180-4D12-ADF4-A592AC575194}">
      <dgm:prSet/>
      <dgm:spPr/>
      <dgm:t>
        <a:bodyPr/>
        <a:lstStyle/>
        <a:p>
          <a:endParaRPr lang="en-US"/>
        </a:p>
      </dgm:t>
    </dgm:pt>
    <dgm:pt modelId="{D3D90A89-FB00-44B4-804A-2F5E88472987}">
      <dgm:prSet custT="1"/>
      <dgm:spPr/>
      <dgm:t>
        <a:bodyPr/>
        <a:lstStyle/>
        <a:p>
          <a:r>
            <a:rPr lang="en-US" sz="2000" dirty="0"/>
            <a:t>Perform a train-test split.</a:t>
          </a:r>
        </a:p>
        <a:p>
          <a:r>
            <a:rPr lang="en-US" sz="2000" dirty="0"/>
            <a:t>70% train</a:t>
          </a:r>
        </a:p>
        <a:p>
          <a:r>
            <a:rPr lang="en-US" sz="2000" dirty="0"/>
            <a:t>30 test</a:t>
          </a:r>
        </a:p>
      </dgm:t>
    </dgm:pt>
    <dgm:pt modelId="{407D41AA-3B50-460A-AF33-F332E9A6EFA3}" type="parTrans" cxnId="{BC9DE76F-AF95-4BC2-B6EA-154F8AB982F8}">
      <dgm:prSet/>
      <dgm:spPr/>
      <dgm:t>
        <a:bodyPr/>
        <a:lstStyle/>
        <a:p>
          <a:endParaRPr lang="en-US"/>
        </a:p>
      </dgm:t>
    </dgm:pt>
    <dgm:pt modelId="{BD2701FA-36A7-4596-8593-AA829FD8FE6D}" type="sibTrans" cxnId="{BC9DE76F-AF95-4BC2-B6EA-154F8AB982F8}">
      <dgm:prSet/>
      <dgm:spPr/>
      <dgm:t>
        <a:bodyPr/>
        <a:lstStyle/>
        <a:p>
          <a:endParaRPr lang="en-US"/>
        </a:p>
      </dgm:t>
    </dgm:pt>
    <dgm:pt modelId="{C2A1243F-DCF6-7845-AC46-A789C657543A}">
      <dgm:prSet custT="1"/>
      <dgm:spPr/>
      <dgm:t>
        <a:bodyPr/>
        <a:lstStyle/>
        <a:p>
          <a:r>
            <a:rPr lang="en-US" sz="1900" dirty="0"/>
            <a:t>20% Attrition Yes</a:t>
          </a:r>
        </a:p>
      </dgm:t>
    </dgm:pt>
    <dgm:pt modelId="{81B9E1E4-8F07-EA41-9AAF-D775E9D4A77B}" type="parTrans" cxnId="{EF3AA9FD-AE45-BA42-84A6-590E22563D0A}">
      <dgm:prSet/>
      <dgm:spPr/>
      <dgm:t>
        <a:bodyPr/>
        <a:lstStyle/>
        <a:p>
          <a:endParaRPr lang="en-GB"/>
        </a:p>
      </dgm:t>
    </dgm:pt>
    <dgm:pt modelId="{984FD556-37E9-F145-A464-432311E62944}" type="sibTrans" cxnId="{EF3AA9FD-AE45-BA42-84A6-590E22563D0A}">
      <dgm:prSet/>
      <dgm:spPr/>
      <dgm:t>
        <a:bodyPr/>
        <a:lstStyle/>
        <a:p>
          <a:endParaRPr lang="en-GB"/>
        </a:p>
      </dgm:t>
    </dgm:pt>
    <dgm:pt modelId="{8854BCA7-FFC8-C94A-B35E-7BD9A862F9FA}">
      <dgm:prSet custT="1"/>
      <dgm:spPr/>
      <dgm:t>
        <a:bodyPr/>
        <a:lstStyle/>
        <a:p>
          <a:r>
            <a:rPr lang="en-US" sz="1900" dirty="0"/>
            <a:t>80% Attrition No</a:t>
          </a:r>
        </a:p>
      </dgm:t>
    </dgm:pt>
    <dgm:pt modelId="{1C26EE6F-C7CB-9F4E-A9E1-A68D47D0C692}" type="parTrans" cxnId="{F58B9F08-AAF9-3B49-B9C0-3BA088490FB7}">
      <dgm:prSet/>
      <dgm:spPr/>
      <dgm:t>
        <a:bodyPr/>
        <a:lstStyle/>
        <a:p>
          <a:endParaRPr lang="en-GB"/>
        </a:p>
      </dgm:t>
    </dgm:pt>
    <dgm:pt modelId="{70433A15-74AC-8B47-8831-788F4AB7E273}" type="sibTrans" cxnId="{F58B9F08-AAF9-3B49-B9C0-3BA088490FB7}">
      <dgm:prSet/>
      <dgm:spPr/>
      <dgm:t>
        <a:bodyPr/>
        <a:lstStyle/>
        <a:p>
          <a:endParaRPr lang="en-GB"/>
        </a:p>
      </dgm:t>
    </dgm:pt>
    <dgm:pt modelId="{8AE5CB6C-1E75-004F-A6A7-AF74E9FC78B0}" type="pres">
      <dgm:prSet presAssocID="{5B11090D-E295-446B-AF68-DA923FAF695E}" presName="Name0" presStyleCnt="0">
        <dgm:presLayoutVars>
          <dgm:dir/>
          <dgm:animLvl val="lvl"/>
          <dgm:resizeHandles val="exact"/>
        </dgm:presLayoutVars>
      </dgm:prSet>
      <dgm:spPr/>
    </dgm:pt>
    <dgm:pt modelId="{54F4C15B-EC43-7F4B-8F07-BBB96461F5B7}" type="pres">
      <dgm:prSet presAssocID="{45999368-65D2-4758-BBF1-8E3E2932C9DA}" presName="linNode" presStyleCnt="0"/>
      <dgm:spPr/>
    </dgm:pt>
    <dgm:pt modelId="{8DE2272D-001A-5945-9DF2-EF2CC54B4F0C}" type="pres">
      <dgm:prSet presAssocID="{45999368-65D2-4758-BBF1-8E3E2932C9DA}" presName="parentText" presStyleLbl="node1" presStyleIdx="0" presStyleCnt="4" custScaleX="68592" custScaleY="72971">
        <dgm:presLayoutVars>
          <dgm:chMax val="1"/>
          <dgm:bulletEnabled val="1"/>
        </dgm:presLayoutVars>
      </dgm:prSet>
      <dgm:spPr/>
    </dgm:pt>
    <dgm:pt modelId="{8A2AE44E-D1E1-4543-AEA7-DF80A7163199}" type="pres">
      <dgm:prSet presAssocID="{45999368-65D2-4758-BBF1-8E3E2932C9DA}" presName="descendantText" presStyleLbl="alignAccFollowNode1" presStyleIdx="0" presStyleCnt="4">
        <dgm:presLayoutVars>
          <dgm:bulletEnabled val="1"/>
        </dgm:presLayoutVars>
      </dgm:prSet>
      <dgm:spPr/>
    </dgm:pt>
    <dgm:pt modelId="{5CEF7023-DA98-3F45-AF89-05B1437C1894}" type="pres">
      <dgm:prSet presAssocID="{3F0A55B8-FDB5-48EE-9D82-689F01A8EA25}" presName="sp" presStyleCnt="0"/>
      <dgm:spPr/>
    </dgm:pt>
    <dgm:pt modelId="{777EE9EA-3BE4-D441-8DF6-8565190F75AA}" type="pres">
      <dgm:prSet presAssocID="{7523AA5B-3C5C-49DF-850F-5A03B113BEA2}" presName="linNode" presStyleCnt="0"/>
      <dgm:spPr/>
    </dgm:pt>
    <dgm:pt modelId="{7B6DC026-B32C-CB44-AED4-89466EF288BA}" type="pres">
      <dgm:prSet presAssocID="{7523AA5B-3C5C-49DF-850F-5A03B113BEA2}" presName="parentText" presStyleLbl="node1" presStyleIdx="1" presStyleCnt="4" custScaleX="68655" custScaleY="101647">
        <dgm:presLayoutVars>
          <dgm:chMax val="1"/>
          <dgm:bulletEnabled val="1"/>
        </dgm:presLayoutVars>
      </dgm:prSet>
      <dgm:spPr/>
    </dgm:pt>
    <dgm:pt modelId="{8DB7F785-46F0-BF42-9684-BDA9B1EED625}" type="pres">
      <dgm:prSet presAssocID="{7523AA5B-3C5C-49DF-850F-5A03B113BEA2}" presName="descendantText" presStyleLbl="alignAccFollowNode1" presStyleIdx="1" presStyleCnt="4" custScaleX="100321" custScaleY="140783">
        <dgm:presLayoutVars>
          <dgm:bulletEnabled val="1"/>
        </dgm:presLayoutVars>
      </dgm:prSet>
      <dgm:spPr/>
    </dgm:pt>
    <dgm:pt modelId="{26CFB0E4-F752-CC4C-AE8C-C0CF8AE735DC}" type="pres">
      <dgm:prSet presAssocID="{5356E7CC-6325-4554-8C7A-2536E1BC3F70}" presName="sp" presStyleCnt="0"/>
      <dgm:spPr/>
    </dgm:pt>
    <dgm:pt modelId="{27434E3E-A07D-9E4D-9E4E-D8A45450FEC4}" type="pres">
      <dgm:prSet presAssocID="{1C849435-63BA-42EE-954B-E34530E78F85}" presName="linNode" presStyleCnt="0"/>
      <dgm:spPr/>
    </dgm:pt>
    <dgm:pt modelId="{7091A47F-6410-B348-9443-371B3740013F}" type="pres">
      <dgm:prSet presAssocID="{1C849435-63BA-42EE-954B-E34530E78F85}" presName="parentText" presStyleLbl="node1" presStyleIdx="2" presStyleCnt="4" custScaleX="68180" custScaleY="78062">
        <dgm:presLayoutVars>
          <dgm:chMax val="1"/>
          <dgm:bulletEnabled val="1"/>
        </dgm:presLayoutVars>
      </dgm:prSet>
      <dgm:spPr/>
    </dgm:pt>
    <dgm:pt modelId="{4D3AA8B6-9976-A346-978D-A5E4ED26AC1B}" type="pres">
      <dgm:prSet presAssocID="{1C849435-63BA-42EE-954B-E34530E78F85}" presName="descendantText" presStyleLbl="alignAccFollowNode1" presStyleIdx="2" presStyleCnt="4" custLinFactNeighborX="449" custLinFactNeighborY="-1194">
        <dgm:presLayoutVars>
          <dgm:bulletEnabled val="1"/>
        </dgm:presLayoutVars>
      </dgm:prSet>
      <dgm:spPr/>
    </dgm:pt>
    <dgm:pt modelId="{99E68C0B-36FB-2741-9A2F-28E62A0D76E1}" type="pres">
      <dgm:prSet presAssocID="{FAAAFC7B-D549-4F77-89FC-85CD17C878DC}" presName="sp" presStyleCnt="0"/>
      <dgm:spPr/>
    </dgm:pt>
    <dgm:pt modelId="{1881919D-46A3-DF4C-931B-332BFF803504}" type="pres">
      <dgm:prSet presAssocID="{F8476CC8-66F7-415B-B2C9-A71544095547}" presName="linNode" presStyleCnt="0"/>
      <dgm:spPr/>
    </dgm:pt>
    <dgm:pt modelId="{C741B34C-5BDF-3649-B987-0FDA05C35CC9}" type="pres">
      <dgm:prSet presAssocID="{F8476CC8-66F7-415B-B2C9-A71544095547}" presName="parentText" presStyleLbl="node1" presStyleIdx="3" presStyleCnt="4" custScaleX="68696" custScaleY="110436">
        <dgm:presLayoutVars>
          <dgm:chMax val="1"/>
          <dgm:bulletEnabled val="1"/>
        </dgm:presLayoutVars>
      </dgm:prSet>
      <dgm:spPr/>
    </dgm:pt>
    <dgm:pt modelId="{99B562F6-1CF7-F54F-BAD0-A535CF1B8EA0}" type="pres">
      <dgm:prSet presAssocID="{F8476CC8-66F7-415B-B2C9-A71544095547}" presName="descendantText" presStyleLbl="alignAccFollowNode1" presStyleIdx="3" presStyleCnt="4" custScaleX="100380" custScaleY="139944" custLinFactNeighborX="-448" custLinFactNeighborY="813">
        <dgm:presLayoutVars>
          <dgm:bulletEnabled val="1"/>
        </dgm:presLayoutVars>
      </dgm:prSet>
      <dgm:spPr/>
    </dgm:pt>
  </dgm:ptLst>
  <dgm:cxnLst>
    <dgm:cxn modelId="{43F62E07-C1D9-6F4D-8E20-3D8DB08CC128}" type="presOf" srcId="{68C18121-075B-434A-897C-34D0EE042027}" destId="{8A2AE44E-D1E1-4543-AEA7-DF80A7163199}" srcOrd="0" destOrd="0" presId="urn:microsoft.com/office/officeart/2005/8/layout/vList5"/>
    <dgm:cxn modelId="{F58B9F08-AAF9-3B49-B9C0-3BA088490FB7}" srcId="{7523AA5B-3C5C-49DF-850F-5A03B113BEA2}" destId="{8854BCA7-FFC8-C94A-B35E-7BD9A862F9FA}" srcOrd="1" destOrd="0" parTransId="{1C26EE6F-C7CB-9F4E-A9E1-A68D47D0C692}" sibTransId="{70433A15-74AC-8B47-8831-788F4AB7E273}"/>
    <dgm:cxn modelId="{4D790818-13A7-FD4D-B04B-100D08D2496F}" type="presOf" srcId="{F8476CC8-66F7-415B-B2C9-A71544095547}" destId="{C741B34C-5BDF-3649-B987-0FDA05C35CC9}" srcOrd="0" destOrd="0" presId="urn:microsoft.com/office/officeart/2005/8/layout/vList5"/>
    <dgm:cxn modelId="{02EFEC21-15FB-0F45-B30D-FEB36407A9F3}" type="presOf" srcId="{5B11090D-E295-446B-AF68-DA923FAF695E}" destId="{8AE5CB6C-1E75-004F-A6A7-AF74E9FC78B0}" srcOrd="0" destOrd="0" presId="urn:microsoft.com/office/officeart/2005/8/layout/vList5"/>
    <dgm:cxn modelId="{E57A3959-ADAD-4F73-BD2F-09D1CE252301}" srcId="{5B11090D-E295-446B-AF68-DA923FAF695E}" destId="{7523AA5B-3C5C-49DF-850F-5A03B113BEA2}" srcOrd="1" destOrd="0" parTransId="{AF312B0F-7861-4D6E-A3D8-372D4189E270}" sibTransId="{5356E7CC-6325-4554-8C7A-2536E1BC3F70}"/>
    <dgm:cxn modelId="{62AF7F5F-401F-6542-A15F-43264E996039}" type="presOf" srcId="{11FAA06E-1082-4DB3-B34B-60BFFD8233B1}" destId="{8DB7F785-46F0-BF42-9684-BDA9B1EED625}" srcOrd="0" destOrd="2" presId="urn:microsoft.com/office/officeart/2005/8/layout/vList5"/>
    <dgm:cxn modelId="{CBDAC966-5867-7F45-91EE-4F40ECFBA1F7}" type="presOf" srcId="{D3D90A89-FB00-44B4-804A-2F5E88472987}" destId="{99B562F6-1CF7-F54F-BAD0-A535CF1B8EA0}" srcOrd="0" destOrd="0" presId="urn:microsoft.com/office/officeart/2005/8/layout/vList5"/>
    <dgm:cxn modelId="{BC9DE76F-AF95-4BC2-B6EA-154F8AB982F8}" srcId="{F8476CC8-66F7-415B-B2C9-A71544095547}" destId="{D3D90A89-FB00-44B4-804A-2F5E88472987}" srcOrd="0" destOrd="0" parTransId="{407D41AA-3B50-460A-AF33-F332E9A6EFA3}" sibTransId="{BD2701FA-36A7-4596-8593-AA829FD8FE6D}"/>
    <dgm:cxn modelId="{947B9671-1662-4264-AA92-C71FA3CA8974}" srcId="{1C849435-63BA-42EE-954B-E34530E78F85}" destId="{89DEA491-7F4A-431E-B111-389559C2D983}" srcOrd="0" destOrd="0" parTransId="{42ADB119-7DD2-4576-828F-BB485D4E5876}" sibTransId="{07318563-E6EA-4C7B-BB80-E3BEA9CD90C4}"/>
    <dgm:cxn modelId="{2B963472-732D-EA4D-9A65-42591B0D8885}" type="presOf" srcId="{1C849435-63BA-42EE-954B-E34530E78F85}" destId="{7091A47F-6410-B348-9443-371B3740013F}" srcOrd="0" destOrd="0" presId="urn:microsoft.com/office/officeart/2005/8/layout/vList5"/>
    <dgm:cxn modelId="{F08C037D-9C4C-BE43-A18B-F10A4A35E570}" type="presOf" srcId="{45999368-65D2-4758-BBF1-8E3E2932C9DA}" destId="{8DE2272D-001A-5945-9DF2-EF2CC54B4F0C}" srcOrd="0" destOrd="0" presId="urn:microsoft.com/office/officeart/2005/8/layout/vList5"/>
    <dgm:cxn modelId="{EB4DEA8B-792D-534D-A047-9DD8A93D7286}" type="presOf" srcId="{89DEA491-7F4A-431E-B111-389559C2D983}" destId="{4D3AA8B6-9976-A346-978D-A5E4ED26AC1B}" srcOrd="0" destOrd="0" presId="urn:microsoft.com/office/officeart/2005/8/layout/vList5"/>
    <dgm:cxn modelId="{231C928F-3C6F-4772-9A61-3D7809390E08}" srcId="{5B11090D-E295-446B-AF68-DA923FAF695E}" destId="{1C849435-63BA-42EE-954B-E34530E78F85}" srcOrd="2" destOrd="0" parTransId="{E0954A4C-DBDB-4C86-AE51-E5722A4B7DF1}" sibTransId="{FAAAFC7B-D549-4F77-89FC-85CD17C878DC}"/>
    <dgm:cxn modelId="{730F19C9-2A49-4A48-856F-890A4BC8724D}" type="presOf" srcId="{C2A1243F-DCF6-7845-AC46-A789C657543A}" destId="{8DB7F785-46F0-BF42-9684-BDA9B1EED625}" srcOrd="0" destOrd="0" presId="urn:microsoft.com/office/officeart/2005/8/layout/vList5"/>
    <dgm:cxn modelId="{91CE57CE-24AC-4AFE-8872-2A6CA396E6E9}" srcId="{5B11090D-E295-446B-AF68-DA923FAF695E}" destId="{45999368-65D2-4758-BBF1-8E3E2932C9DA}" srcOrd="0" destOrd="0" parTransId="{7D0B514A-239C-4D89-BF27-CD7995B584B6}" sibTransId="{3F0A55B8-FDB5-48EE-9D82-689F01A8EA25}"/>
    <dgm:cxn modelId="{D69A5ACF-0180-4D12-ADF4-A592AC575194}" srcId="{5B11090D-E295-446B-AF68-DA923FAF695E}" destId="{F8476CC8-66F7-415B-B2C9-A71544095547}" srcOrd="3" destOrd="0" parTransId="{BB5405A9-A60A-4052-9732-51DADB8D30BA}" sibTransId="{91F22958-C890-4378-8D47-5EC829C4D395}"/>
    <dgm:cxn modelId="{EDCD51D2-41F5-418A-91E3-1F9B359F42CF}" srcId="{45999368-65D2-4758-BBF1-8E3E2932C9DA}" destId="{68C18121-075B-434A-897C-34D0EE042027}" srcOrd="0" destOrd="0" parTransId="{7EE6808C-D8EC-43DE-816D-B8ED1A884FF7}" sibTransId="{8FB3869A-E436-424B-97C3-1682F2C06926}"/>
    <dgm:cxn modelId="{CD5031D4-F151-44DD-B0D6-894B45472CBA}" srcId="{7523AA5B-3C5C-49DF-850F-5A03B113BEA2}" destId="{11FAA06E-1082-4DB3-B34B-60BFFD8233B1}" srcOrd="2" destOrd="0" parTransId="{E2FE6091-C84B-4527-9ACD-880F0B6F5B09}" sibTransId="{2B3063F4-0DC6-457A-9A85-4CF25770861A}"/>
    <dgm:cxn modelId="{E309BAE2-B71B-B646-9A98-772B656D539B}" type="presOf" srcId="{8854BCA7-FFC8-C94A-B35E-7BD9A862F9FA}" destId="{8DB7F785-46F0-BF42-9684-BDA9B1EED625}" srcOrd="0" destOrd="1" presId="urn:microsoft.com/office/officeart/2005/8/layout/vList5"/>
    <dgm:cxn modelId="{950BDCEB-7E63-A047-9998-8E3F6B94BDC4}" type="presOf" srcId="{7523AA5B-3C5C-49DF-850F-5A03B113BEA2}" destId="{7B6DC026-B32C-CB44-AED4-89466EF288BA}" srcOrd="0" destOrd="0" presId="urn:microsoft.com/office/officeart/2005/8/layout/vList5"/>
    <dgm:cxn modelId="{EF3AA9FD-AE45-BA42-84A6-590E22563D0A}" srcId="{7523AA5B-3C5C-49DF-850F-5A03B113BEA2}" destId="{C2A1243F-DCF6-7845-AC46-A789C657543A}" srcOrd="0" destOrd="0" parTransId="{81B9E1E4-8F07-EA41-9AAF-D775E9D4A77B}" sibTransId="{984FD556-37E9-F145-A464-432311E62944}"/>
    <dgm:cxn modelId="{846C6E3A-52E9-A54B-BA54-4D4FA2DB5B1C}" type="presParOf" srcId="{8AE5CB6C-1E75-004F-A6A7-AF74E9FC78B0}" destId="{54F4C15B-EC43-7F4B-8F07-BBB96461F5B7}" srcOrd="0" destOrd="0" presId="urn:microsoft.com/office/officeart/2005/8/layout/vList5"/>
    <dgm:cxn modelId="{30769B35-6525-9F4D-8064-85BF4C29A053}" type="presParOf" srcId="{54F4C15B-EC43-7F4B-8F07-BBB96461F5B7}" destId="{8DE2272D-001A-5945-9DF2-EF2CC54B4F0C}" srcOrd="0" destOrd="0" presId="urn:microsoft.com/office/officeart/2005/8/layout/vList5"/>
    <dgm:cxn modelId="{BB9E90BD-45D7-BE43-A1F5-B9A83531C40B}" type="presParOf" srcId="{54F4C15B-EC43-7F4B-8F07-BBB96461F5B7}" destId="{8A2AE44E-D1E1-4543-AEA7-DF80A7163199}" srcOrd="1" destOrd="0" presId="urn:microsoft.com/office/officeart/2005/8/layout/vList5"/>
    <dgm:cxn modelId="{9C194485-F603-0B4A-802D-75BB6444F3A6}" type="presParOf" srcId="{8AE5CB6C-1E75-004F-A6A7-AF74E9FC78B0}" destId="{5CEF7023-DA98-3F45-AF89-05B1437C1894}" srcOrd="1" destOrd="0" presId="urn:microsoft.com/office/officeart/2005/8/layout/vList5"/>
    <dgm:cxn modelId="{C69D9DE8-66FA-EB44-AEBB-C5DE48163E5A}" type="presParOf" srcId="{8AE5CB6C-1E75-004F-A6A7-AF74E9FC78B0}" destId="{777EE9EA-3BE4-D441-8DF6-8565190F75AA}" srcOrd="2" destOrd="0" presId="urn:microsoft.com/office/officeart/2005/8/layout/vList5"/>
    <dgm:cxn modelId="{80F9ECC3-F77C-FE45-B256-6EE06FB0254D}" type="presParOf" srcId="{777EE9EA-3BE4-D441-8DF6-8565190F75AA}" destId="{7B6DC026-B32C-CB44-AED4-89466EF288BA}" srcOrd="0" destOrd="0" presId="urn:microsoft.com/office/officeart/2005/8/layout/vList5"/>
    <dgm:cxn modelId="{34E4C5D4-DA5C-6649-ADB1-93FAFCEBEF1D}" type="presParOf" srcId="{777EE9EA-3BE4-D441-8DF6-8565190F75AA}" destId="{8DB7F785-46F0-BF42-9684-BDA9B1EED625}" srcOrd="1" destOrd="0" presId="urn:microsoft.com/office/officeart/2005/8/layout/vList5"/>
    <dgm:cxn modelId="{3E9E89AD-4739-B341-8DE0-B2C7EC42505D}" type="presParOf" srcId="{8AE5CB6C-1E75-004F-A6A7-AF74E9FC78B0}" destId="{26CFB0E4-F752-CC4C-AE8C-C0CF8AE735DC}" srcOrd="3" destOrd="0" presId="urn:microsoft.com/office/officeart/2005/8/layout/vList5"/>
    <dgm:cxn modelId="{3E7E35D3-6B91-C24B-B679-5CBD4E94388B}" type="presParOf" srcId="{8AE5CB6C-1E75-004F-A6A7-AF74E9FC78B0}" destId="{27434E3E-A07D-9E4D-9E4E-D8A45450FEC4}" srcOrd="4" destOrd="0" presId="urn:microsoft.com/office/officeart/2005/8/layout/vList5"/>
    <dgm:cxn modelId="{35E32A19-1A4B-9E41-AA46-029DD8E96B7E}" type="presParOf" srcId="{27434E3E-A07D-9E4D-9E4E-D8A45450FEC4}" destId="{7091A47F-6410-B348-9443-371B3740013F}" srcOrd="0" destOrd="0" presId="urn:microsoft.com/office/officeart/2005/8/layout/vList5"/>
    <dgm:cxn modelId="{E4943335-F85D-6241-8FCA-D516CFD27E70}" type="presParOf" srcId="{27434E3E-A07D-9E4D-9E4E-D8A45450FEC4}" destId="{4D3AA8B6-9976-A346-978D-A5E4ED26AC1B}" srcOrd="1" destOrd="0" presId="urn:microsoft.com/office/officeart/2005/8/layout/vList5"/>
    <dgm:cxn modelId="{24A2C464-DF33-B742-A59E-AC9A7DA7A7E0}" type="presParOf" srcId="{8AE5CB6C-1E75-004F-A6A7-AF74E9FC78B0}" destId="{99E68C0B-36FB-2741-9A2F-28E62A0D76E1}" srcOrd="5" destOrd="0" presId="urn:microsoft.com/office/officeart/2005/8/layout/vList5"/>
    <dgm:cxn modelId="{5661B41C-C17A-174D-A3C6-252FDEE793E9}" type="presParOf" srcId="{8AE5CB6C-1E75-004F-A6A7-AF74E9FC78B0}" destId="{1881919D-46A3-DF4C-931B-332BFF803504}" srcOrd="6" destOrd="0" presId="urn:microsoft.com/office/officeart/2005/8/layout/vList5"/>
    <dgm:cxn modelId="{47D3BD0E-1255-754E-9A85-0ADDA8BE320F}" type="presParOf" srcId="{1881919D-46A3-DF4C-931B-332BFF803504}" destId="{C741B34C-5BDF-3649-B987-0FDA05C35CC9}" srcOrd="0" destOrd="0" presId="urn:microsoft.com/office/officeart/2005/8/layout/vList5"/>
    <dgm:cxn modelId="{AE451988-C4F1-D54E-80B3-407FEB5F2E45}" type="presParOf" srcId="{1881919D-46A3-DF4C-931B-332BFF803504}" destId="{99B562F6-1CF7-F54F-BAD0-A535CF1B8EA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B83D0C-1E34-47E3-A74B-A8FA00E825CB}" type="doc">
      <dgm:prSet loTypeId="urn:microsoft.com/office/officeart/2005/8/layout/hList1" loCatId="list" qsTypeId="urn:microsoft.com/office/officeart/2005/8/quickstyle/simple4" qsCatId="simple" csTypeId="urn:microsoft.com/office/officeart/2005/8/colors/colorful2" csCatId="colorful" phldr="1"/>
      <dgm:spPr/>
      <dgm:t>
        <a:bodyPr/>
        <a:lstStyle/>
        <a:p>
          <a:endParaRPr lang="en-US"/>
        </a:p>
      </dgm:t>
    </dgm:pt>
    <dgm:pt modelId="{C227A991-D599-4A81-84DF-DF0895262687}">
      <dgm:prSet/>
      <dgm:spPr/>
      <dgm:t>
        <a:bodyPr/>
        <a:lstStyle/>
        <a:p>
          <a:r>
            <a:rPr lang="en-AU" b="1"/>
            <a:t>Model Choice:</a:t>
          </a:r>
          <a:endParaRPr lang="en-US"/>
        </a:p>
      </dgm:t>
    </dgm:pt>
    <dgm:pt modelId="{CF8D40C1-D9F9-4120-AD6D-A987A128561C}" type="parTrans" cxnId="{249E3B0F-8D35-4DA3-AE35-98E47AFF5ED2}">
      <dgm:prSet/>
      <dgm:spPr/>
      <dgm:t>
        <a:bodyPr/>
        <a:lstStyle/>
        <a:p>
          <a:endParaRPr lang="en-US"/>
        </a:p>
      </dgm:t>
    </dgm:pt>
    <dgm:pt modelId="{3ECBE78A-476E-453B-B355-39336F3B6CE3}" type="sibTrans" cxnId="{249E3B0F-8D35-4DA3-AE35-98E47AFF5ED2}">
      <dgm:prSet/>
      <dgm:spPr/>
      <dgm:t>
        <a:bodyPr/>
        <a:lstStyle/>
        <a:p>
          <a:endParaRPr lang="en-US"/>
        </a:p>
      </dgm:t>
    </dgm:pt>
    <dgm:pt modelId="{29EDEC8E-999E-48A9-9C40-50A832F95F10}">
      <dgm:prSet custT="1"/>
      <dgm:spPr/>
      <dgm:t>
        <a:bodyPr/>
        <a:lstStyle/>
        <a:p>
          <a:pPr>
            <a:buNone/>
          </a:pPr>
          <a:r>
            <a:rPr lang="en-AU" sz="1600" b="1" dirty="0"/>
            <a:t>Random Forest </a:t>
          </a:r>
          <a:r>
            <a:rPr lang="en-AU" sz="1600" dirty="0"/>
            <a:t>classifier</a:t>
          </a:r>
          <a:endParaRPr lang="en-US" sz="1600" dirty="0"/>
        </a:p>
      </dgm:t>
    </dgm:pt>
    <dgm:pt modelId="{88745A2A-E7C2-48BB-A3D0-A1ED28627A51}" type="parTrans" cxnId="{07263CA7-836F-45C4-8D69-E2F1E527E846}">
      <dgm:prSet/>
      <dgm:spPr/>
      <dgm:t>
        <a:bodyPr/>
        <a:lstStyle/>
        <a:p>
          <a:endParaRPr lang="en-US"/>
        </a:p>
      </dgm:t>
    </dgm:pt>
    <dgm:pt modelId="{5CA24A5E-3B6B-4E93-A92E-EAC8B01EC477}" type="sibTrans" cxnId="{07263CA7-836F-45C4-8D69-E2F1E527E846}">
      <dgm:prSet/>
      <dgm:spPr/>
      <dgm:t>
        <a:bodyPr/>
        <a:lstStyle/>
        <a:p>
          <a:endParaRPr lang="en-US"/>
        </a:p>
      </dgm:t>
    </dgm:pt>
    <dgm:pt modelId="{6088E9A8-23C0-498A-BE99-BEB2CD33CCA4}">
      <dgm:prSet/>
      <dgm:spPr/>
      <dgm:t>
        <a:bodyPr/>
        <a:lstStyle/>
        <a:p>
          <a:r>
            <a:rPr lang="en-AU" b="1"/>
            <a:t>Hyperparameter Tuning:</a:t>
          </a:r>
          <a:endParaRPr lang="en-US"/>
        </a:p>
      </dgm:t>
    </dgm:pt>
    <dgm:pt modelId="{1AD9889F-B3EE-4B4A-8F0B-1EC2AB31A538}" type="parTrans" cxnId="{3817BCDA-A81E-49AC-907F-B67BA536E3A2}">
      <dgm:prSet/>
      <dgm:spPr/>
      <dgm:t>
        <a:bodyPr/>
        <a:lstStyle/>
        <a:p>
          <a:endParaRPr lang="en-US"/>
        </a:p>
      </dgm:t>
    </dgm:pt>
    <dgm:pt modelId="{CCC49840-2D88-4FFA-8B2B-D34B7EAA5F5A}" type="sibTrans" cxnId="{3817BCDA-A81E-49AC-907F-B67BA536E3A2}">
      <dgm:prSet/>
      <dgm:spPr/>
      <dgm:t>
        <a:bodyPr/>
        <a:lstStyle/>
        <a:p>
          <a:endParaRPr lang="en-US"/>
        </a:p>
      </dgm:t>
    </dgm:pt>
    <dgm:pt modelId="{D41BDA2A-5443-4F66-B9A9-B3AADB22E73D}">
      <dgm:prSet custT="1"/>
      <dgm:spPr/>
      <dgm:t>
        <a:bodyPr/>
        <a:lstStyle/>
        <a:p>
          <a:pPr>
            <a:buNone/>
          </a:pPr>
          <a:r>
            <a:rPr lang="en-AU" sz="1600" dirty="0"/>
            <a:t>GridSearchCV includes:</a:t>
          </a:r>
          <a:endParaRPr lang="en-US" sz="1600" dirty="0"/>
        </a:p>
      </dgm:t>
    </dgm:pt>
    <dgm:pt modelId="{10DE5B53-F890-40B2-B306-7ED1CDADABA4}" type="parTrans" cxnId="{A367A807-9084-4C58-9343-860C1EB0AFA7}">
      <dgm:prSet/>
      <dgm:spPr/>
      <dgm:t>
        <a:bodyPr/>
        <a:lstStyle/>
        <a:p>
          <a:endParaRPr lang="en-US"/>
        </a:p>
      </dgm:t>
    </dgm:pt>
    <dgm:pt modelId="{D9F55625-FDA7-4A91-817B-7CDB21B1AB08}" type="sibTrans" cxnId="{A367A807-9084-4C58-9343-860C1EB0AFA7}">
      <dgm:prSet/>
      <dgm:spPr/>
      <dgm:t>
        <a:bodyPr/>
        <a:lstStyle/>
        <a:p>
          <a:endParaRPr lang="en-US"/>
        </a:p>
      </dgm:t>
    </dgm:pt>
    <dgm:pt modelId="{94BD4519-CA16-4D43-874E-383FC2ADE7F1}">
      <dgm:prSet custT="1"/>
      <dgm:spPr/>
      <dgm:t>
        <a:bodyPr/>
        <a:lstStyle/>
        <a:p>
          <a:pPr>
            <a:buNone/>
          </a:pPr>
          <a:r>
            <a:rPr lang="en-AU" sz="1600" dirty="0"/>
            <a:t>The best hyperparameters: </a:t>
          </a:r>
          <a:endParaRPr lang="en-US" sz="1600" dirty="0"/>
        </a:p>
      </dgm:t>
    </dgm:pt>
    <dgm:pt modelId="{D9E26C80-44D9-4A3D-B0CE-FCF9D4739C8A}" type="parTrans" cxnId="{EDC4BDAE-10D3-4FAA-BCD3-71C64F9294E4}">
      <dgm:prSet/>
      <dgm:spPr/>
      <dgm:t>
        <a:bodyPr/>
        <a:lstStyle/>
        <a:p>
          <a:endParaRPr lang="en-US"/>
        </a:p>
      </dgm:t>
    </dgm:pt>
    <dgm:pt modelId="{E11F1CB9-FDF3-4913-9EA9-513BE2E04CB2}" type="sibTrans" cxnId="{EDC4BDAE-10D3-4FAA-BCD3-71C64F9294E4}">
      <dgm:prSet/>
      <dgm:spPr/>
      <dgm:t>
        <a:bodyPr/>
        <a:lstStyle/>
        <a:p>
          <a:endParaRPr lang="en-US"/>
        </a:p>
      </dgm:t>
    </dgm:pt>
    <dgm:pt modelId="{E0A78F34-8DDC-1741-A5EB-3B5794E37281}">
      <dgm:prSet custT="1"/>
      <dgm:spPr/>
      <dgm:t>
        <a:bodyPr/>
        <a:lstStyle/>
        <a:p>
          <a:pPr>
            <a:buFont typeface="Arial" panose="020B0604020202020204" pitchFamily="34" charset="0"/>
            <a:buChar char="•"/>
          </a:pPr>
          <a:r>
            <a:rPr lang="en-AU" sz="1600" dirty="0"/>
            <a:t>Handle both numerical and categorical features. </a:t>
          </a:r>
          <a:endParaRPr lang="en-US" sz="1600" dirty="0"/>
        </a:p>
      </dgm:t>
    </dgm:pt>
    <dgm:pt modelId="{920EA42F-5CBF-0149-97A8-5BDC44B08B02}" type="parTrans" cxnId="{581D8A44-66DE-004F-80AD-4BE6895D9E4A}">
      <dgm:prSet/>
      <dgm:spPr/>
      <dgm:t>
        <a:bodyPr/>
        <a:lstStyle/>
        <a:p>
          <a:endParaRPr lang="en-GB"/>
        </a:p>
      </dgm:t>
    </dgm:pt>
    <dgm:pt modelId="{588490EE-AD32-8C4C-BDC6-F6BD49B98550}" type="sibTrans" cxnId="{581D8A44-66DE-004F-80AD-4BE6895D9E4A}">
      <dgm:prSet/>
      <dgm:spPr/>
      <dgm:t>
        <a:bodyPr/>
        <a:lstStyle/>
        <a:p>
          <a:endParaRPr lang="en-GB"/>
        </a:p>
      </dgm:t>
    </dgm:pt>
    <dgm:pt modelId="{361FE4A0-6C8A-C844-B39D-E54857CB2B5E}">
      <dgm:prSet custT="1"/>
      <dgm:spPr/>
      <dgm:t>
        <a:bodyPr/>
        <a:lstStyle/>
        <a:p>
          <a:pPr>
            <a:buFont typeface="Arial" panose="020B0604020202020204" pitchFamily="34" charset="0"/>
            <a:buChar char="•"/>
          </a:pPr>
          <a:r>
            <a:rPr lang="en-AU" sz="1600" dirty="0"/>
            <a:t>Provides insights into feature importances</a:t>
          </a:r>
          <a:endParaRPr lang="en-US" sz="1600" dirty="0"/>
        </a:p>
      </dgm:t>
    </dgm:pt>
    <dgm:pt modelId="{43B1FC88-21CD-5A4B-8798-38494FD6C90C}" type="parTrans" cxnId="{00AA777F-4055-E54D-8A77-CE93A4DB3231}">
      <dgm:prSet/>
      <dgm:spPr/>
      <dgm:t>
        <a:bodyPr/>
        <a:lstStyle/>
        <a:p>
          <a:endParaRPr lang="en-GB"/>
        </a:p>
      </dgm:t>
    </dgm:pt>
    <dgm:pt modelId="{EF309598-BBDD-434C-B711-DC33024586F7}" type="sibTrans" cxnId="{00AA777F-4055-E54D-8A77-CE93A4DB3231}">
      <dgm:prSet/>
      <dgm:spPr/>
      <dgm:t>
        <a:bodyPr/>
        <a:lstStyle/>
        <a:p>
          <a:endParaRPr lang="en-GB"/>
        </a:p>
      </dgm:t>
    </dgm:pt>
    <dgm:pt modelId="{1779E8E1-E8B9-1745-B6C1-583EAD68DCB9}">
      <dgm:prSet custT="1"/>
      <dgm:spPr/>
      <dgm:t>
        <a:bodyPr/>
        <a:lstStyle/>
        <a:p>
          <a:r>
            <a:rPr lang="en-AU" sz="1600" dirty="0"/>
            <a:t>number of trees (n_estimators)</a:t>
          </a:r>
          <a:endParaRPr lang="en-US" sz="1600" dirty="0"/>
        </a:p>
      </dgm:t>
    </dgm:pt>
    <dgm:pt modelId="{0DB375FA-05F2-AD41-BB09-41DA89B2388B}" type="parTrans" cxnId="{D17D6702-708C-BD45-800C-9CAE78736EFA}">
      <dgm:prSet/>
      <dgm:spPr/>
      <dgm:t>
        <a:bodyPr/>
        <a:lstStyle/>
        <a:p>
          <a:endParaRPr lang="en-GB"/>
        </a:p>
      </dgm:t>
    </dgm:pt>
    <dgm:pt modelId="{02BEA3A9-1D08-6F41-899B-570C6A941B0F}" type="sibTrans" cxnId="{D17D6702-708C-BD45-800C-9CAE78736EFA}">
      <dgm:prSet/>
      <dgm:spPr/>
      <dgm:t>
        <a:bodyPr/>
        <a:lstStyle/>
        <a:p>
          <a:endParaRPr lang="en-GB"/>
        </a:p>
      </dgm:t>
    </dgm:pt>
    <dgm:pt modelId="{BECC3289-582C-9D45-A10C-FD7C6E218D41}">
      <dgm:prSet custT="1"/>
      <dgm:spPr/>
      <dgm:t>
        <a:bodyPr/>
        <a:lstStyle/>
        <a:p>
          <a:r>
            <a:rPr lang="en-AU" sz="1600" dirty="0"/>
            <a:t>n_estimators = 100, </a:t>
          </a:r>
          <a:endParaRPr lang="en-US" sz="1600" dirty="0"/>
        </a:p>
      </dgm:t>
    </dgm:pt>
    <dgm:pt modelId="{7F83B4AE-9433-A449-A509-A7685C9FF5BD}" type="parTrans" cxnId="{B8B81AF7-EA5C-BD41-BEC0-9E9030C37631}">
      <dgm:prSet/>
      <dgm:spPr/>
      <dgm:t>
        <a:bodyPr/>
        <a:lstStyle/>
        <a:p>
          <a:endParaRPr lang="en-GB"/>
        </a:p>
      </dgm:t>
    </dgm:pt>
    <dgm:pt modelId="{EA0A817C-91C8-9F42-8D73-CD9FEB2081F5}" type="sibTrans" cxnId="{B8B81AF7-EA5C-BD41-BEC0-9E9030C37631}">
      <dgm:prSet/>
      <dgm:spPr/>
      <dgm:t>
        <a:bodyPr/>
        <a:lstStyle/>
        <a:p>
          <a:endParaRPr lang="en-GB"/>
        </a:p>
      </dgm:t>
    </dgm:pt>
    <dgm:pt modelId="{73010E22-A084-F247-B08F-35EFD67D7227}">
      <dgm:prSet custT="1"/>
      <dgm:spPr/>
      <dgm:t>
        <a:bodyPr/>
        <a:lstStyle/>
        <a:p>
          <a:r>
            <a:rPr lang="en-AU" sz="1600" dirty="0"/>
            <a:t>max_depth = 30, </a:t>
          </a:r>
          <a:endParaRPr lang="en-US" sz="1600" dirty="0"/>
        </a:p>
      </dgm:t>
    </dgm:pt>
    <dgm:pt modelId="{3AD88625-0C03-E54D-9C32-A3B6BD1BC400}" type="parTrans" cxnId="{AA6046AD-10CC-3740-9B1A-1C9CBCDB66BB}">
      <dgm:prSet/>
      <dgm:spPr/>
      <dgm:t>
        <a:bodyPr/>
        <a:lstStyle/>
        <a:p>
          <a:endParaRPr lang="en-GB"/>
        </a:p>
      </dgm:t>
    </dgm:pt>
    <dgm:pt modelId="{3B54D296-92A1-AB42-BED9-42AEC358F2A2}" type="sibTrans" cxnId="{AA6046AD-10CC-3740-9B1A-1C9CBCDB66BB}">
      <dgm:prSet/>
      <dgm:spPr/>
      <dgm:t>
        <a:bodyPr/>
        <a:lstStyle/>
        <a:p>
          <a:endParaRPr lang="en-GB"/>
        </a:p>
      </dgm:t>
    </dgm:pt>
    <dgm:pt modelId="{24769517-8DA4-2A41-B665-80D18775A31C}">
      <dgm:prSet custT="1"/>
      <dgm:spPr/>
      <dgm:t>
        <a:bodyPr/>
        <a:lstStyle/>
        <a:p>
          <a:r>
            <a:rPr lang="en-AU" sz="1600" dirty="0"/>
            <a:t>min_samples_split = 2, </a:t>
          </a:r>
          <a:endParaRPr lang="en-US" sz="1600" dirty="0"/>
        </a:p>
      </dgm:t>
    </dgm:pt>
    <dgm:pt modelId="{0E711BA6-0275-064B-9401-77A312FEB0D7}" type="parTrans" cxnId="{2D31EE5A-4626-AC40-BEBE-71DA23569934}">
      <dgm:prSet/>
      <dgm:spPr/>
      <dgm:t>
        <a:bodyPr/>
        <a:lstStyle/>
        <a:p>
          <a:endParaRPr lang="en-GB"/>
        </a:p>
      </dgm:t>
    </dgm:pt>
    <dgm:pt modelId="{FF86893C-1B09-B845-8D0D-6F268A111844}" type="sibTrans" cxnId="{2D31EE5A-4626-AC40-BEBE-71DA23569934}">
      <dgm:prSet/>
      <dgm:spPr/>
      <dgm:t>
        <a:bodyPr/>
        <a:lstStyle/>
        <a:p>
          <a:endParaRPr lang="en-GB"/>
        </a:p>
      </dgm:t>
    </dgm:pt>
    <dgm:pt modelId="{DEF7595A-3586-9248-A2DA-FE04D6F5B2F3}">
      <dgm:prSet custT="1"/>
      <dgm:spPr/>
      <dgm:t>
        <a:bodyPr/>
        <a:lstStyle/>
        <a:p>
          <a:r>
            <a:rPr lang="en-AU" sz="1600" dirty="0"/>
            <a:t>min_samples_leaf = 1.</a:t>
          </a:r>
          <a:endParaRPr lang="en-US" sz="1600" dirty="0"/>
        </a:p>
      </dgm:t>
    </dgm:pt>
    <dgm:pt modelId="{A8107F49-79F8-A946-98EE-292FDE00DF7F}" type="parTrans" cxnId="{C14E3FC3-30EA-B845-8BB6-2C3C47D784F6}">
      <dgm:prSet/>
      <dgm:spPr/>
      <dgm:t>
        <a:bodyPr/>
        <a:lstStyle/>
        <a:p>
          <a:endParaRPr lang="en-GB"/>
        </a:p>
      </dgm:t>
    </dgm:pt>
    <dgm:pt modelId="{720CDF67-808F-F841-8F65-B1D0F694F010}" type="sibTrans" cxnId="{C14E3FC3-30EA-B845-8BB6-2C3C47D784F6}">
      <dgm:prSet/>
      <dgm:spPr/>
      <dgm:t>
        <a:bodyPr/>
        <a:lstStyle/>
        <a:p>
          <a:endParaRPr lang="en-GB"/>
        </a:p>
      </dgm:t>
    </dgm:pt>
    <dgm:pt modelId="{E4CD4FBD-BE8E-C04A-BC5F-D47C68E9B2B9}">
      <dgm:prSet custT="1"/>
      <dgm:spPr/>
      <dgm:t>
        <a:bodyPr/>
        <a:lstStyle/>
        <a:p>
          <a:r>
            <a:rPr lang="en-AU" sz="1600" dirty="0"/>
            <a:t>maximum tree depth (max_depth), </a:t>
          </a:r>
          <a:endParaRPr lang="en-US" sz="1600" dirty="0"/>
        </a:p>
      </dgm:t>
    </dgm:pt>
    <dgm:pt modelId="{56A2E2F9-29D3-0140-B790-45180F2423BF}" type="parTrans" cxnId="{6676CB40-E14F-0C46-92A2-E49121BC6549}">
      <dgm:prSet/>
      <dgm:spPr/>
      <dgm:t>
        <a:bodyPr/>
        <a:lstStyle/>
        <a:p>
          <a:endParaRPr lang="en-GB"/>
        </a:p>
      </dgm:t>
    </dgm:pt>
    <dgm:pt modelId="{833D7196-7CDA-934D-B246-C9DB6C4BD049}" type="sibTrans" cxnId="{6676CB40-E14F-0C46-92A2-E49121BC6549}">
      <dgm:prSet/>
      <dgm:spPr/>
      <dgm:t>
        <a:bodyPr/>
        <a:lstStyle/>
        <a:p>
          <a:endParaRPr lang="en-GB"/>
        </a:p>
      </dgm:t>
    </dgm:pt>
    <dgm:pt modelId="{9D6E3E86-2A12-7D4D-BD68-267353C46FFB}">
      <dgm:prSet custT="1"/>
      <dgm:spPr/>
      <dgm:t>
        <a:bodyPr/>
        <a:lstStyle/>
        <a:p>
          <a:r>
            <a:rPr lang="en-AU" sz="1600" dirty="0"/>
            <a:t>minimum samples required to split a node (min_samples_split), </a:t>
          </a:r>
          <a:endParaRPr lang="en-US" sz="1600" dirty="0"/>
        </a:p>
      </dgm:t>
    </dgm:pt>
    <dgm:pt modelId="{0AA096ED-C85C-2340-B0D4-A79F82D56814}" type="parTrans" cxnId="{7D5641D9-E7AF-2F47-854E-083D8B19EAEE}">
      <dgm:prSet/>
      <dgm:spPr/>
      <dgm:t>
        <a:bodyPr/>
        <a:lstStyle/>
        <a:p>
          <a:endParaRPr lang="en-GB"/>
        </a:p>
      </dgm:t>
    </dgm:pt>
    <dgm:pt modelId="{E0000B82-3525-A84A-AD81-F44CAB39D283}" type="sibTrans" cxnId="{7D5641D9-E7AF-2F47-854E-083D8B19EAEE}">
      <dgm:prSet/>
      <dgm:spPr/>
      <dgm:t>
        <a:bodyPr/>
        <a:lstStyle/>
        <a:p>
          <a:endParaRPr lang="en-GB"/>
        </a:p>
      </dgm:t>
    </dgm:pt>
    <dgm:pt modelId="{F9839A9D-C001-1F40-9441-1C98F63C56C9}">
      <dgm:prSet custT="1"/>
      <dgm:spPr/>
      <dgm:t>
        <a:bodyPr/>
        <a:lstStyle/>
        <a:p>
          <a:r>
            <a:rPr lang="en-AU" sz="1600" dirty="0"/>
            <a:t>minimum samples required at a leaf node (min_samples_leaf).</a:t>
          </a:r>
          <a:endParaRPr lang="en-US" sz="1600" dirty="0"/>
        </a:p>
      </dgm:t>
    </dgm:pt>
    <dgm:pt modelId="{2C0DDE39-8D6B-4846-8609-A9AF934B43EE}" type="parTrans" cxnId="{F07F2D9B-1AE6-8A4E-BFB1-93E682CF7156}">
      <dgm:prSet/>
      <dgm:spPr/>
      <dgm:t>
        <a:bodyPr/>
        <a:lstStyle/>
        <a:p>
          <a:endParaRPr lang="en-GB"/>
        </a:p>
      </dgm:t>
    </dgm:pt>
    <dgm:pt modelId="{1430461C-06B8-BE4F-871F-7DFE42A48EBA}" type="sibTrans" cxnId="{F07F2D9B-1AE6-8A4E-BFB1-93E682CF7156}">
      <dgm:prSet/>
      <dgm:spPr/>
      <dgm:t>
        <a:bodyPr/>
        <a:lstStyle/>
        <a:p>
          <a:endParaRPr lang="en-GB"/>
        </a:p>
      </dgm:t>
    </dgm:pt>
    <dgm:pt modelId="{191E41DE-D890-A44C-8703-667AE3A98F9B}">
      <dgm:prSet custT="1"/>
      <dgm:spPr/>
      <dgm:t>
        <a:bodyPr/>
        <a:lstStyle/>
        <a:p>
          <a:endParaRPr lang="en-US" sz="1600" dirty="0"/>
        </a:p>
      </dgm:t>
    </dgm:pt>
    <dgm:pt modelId="{A1AD40EA-7C5C-C848-AECC-7314DB930B9D}" type="parTrans" cxnId="{D2DA1935-7E2F-F241-AB46-22156F31D8D9}">
      <dgm:prSet/>
      <dgm:spPr/>
      <dgm:t>
        <a:bodyPr/>
        <a:lstStyle/>
        <a:p>
          <a:endParaRPr lang="en-GB"/>
        </a:p>
      </dgm:t>
    </dgm:pt>
    <dgm:pt modelId="{2DA3B72E-1F63-0F45-803B-06DDD0533681}" type="sibTrans" cxnId="{D2DA1935-7E2F-F241-AB46-22156F31D8D9}">
      <dgm:prSet/>
      <dgm:spPr/>
      <dgm:t>
        <a:bodyPr/>
        <a:lstStyle/>
        <a:p>
          <a:endParaRPr lang="en-GB"/>
        </a:p>
      </dgm:t>
    </dgm:pt>
    <dgm:pt modelId="{12CF17D9-F511-8042-8FB4-884211F1C993}">
      <dgm:prSet custT="1"/>
      <dgm:spPr/>
      <dgm:t>
        <a:bodyPr/>
        <a:lstStyle/>
        <a:p>
          <a:r>
            <a:rPr lang="en-AU" sz="1600" dirty="0"/>
            <a:t>An ensemble learning algorithm.</a:t>
          </a:r>
          <a:endParaRPr lang="en-US" sz="1600" dirty="0"/>
        </a:p>
      </dgm:t>
    </dgm:pt>
    <dgm:pt modelId="{D69969AB-E0BC-4C47-BA23-1F79C2A005FA}" type="parTrans" cxnId="{85288209-E9D9-F74B-9801-33331BD74D84}">
      <dgm:prSet/>
      <dgm:spPr/>
      <dgm:t>
        <a:bodyPr/>
        <a:lstStyle/>
        <a:p>
          <a:endParaRPr lang="en-GB"/>
        </a:p>
      </dgm:t>
    </dgm:pt>
    <dgm:pt modelId="{B03FC920-6745-674A-884B-624AD1B77F18}" type="sibTrans" cxnId="{85288209-E9D9-F74B-9801-33331BD74D84}">
      <dgm:prSet/>
      <dgm:spPr/>
      <dgm:t>
        <a:bodyPr/>
        <a:lstStyle/>
        <a:p>
          <a:endParaRPr lang="en-GB"/>
        </a:p>
      </dgm:t>
    </dgm:pt>
    <dgm:pt modelId="{24491AA8-B377-E44D-9F15-47C4B4B3D4C0}">
      <dgm:prSet custT="1"/>
      <dgm:spPr/>
      <dgm:t>
        <a:bodyPr/>
        <a:lstStyle/>
        <a:p>
          <a:r>
            <a:rPr lang="en-US" sz="1600" dirty="0"/>
            <a:t>Constructing multiple decision trees</a:t>
          </a:r>
        </a:p>
      </dgm:t>
    </dgm:pt>
    <dgm:pt modelId="{83394A3A-01CF-C849-90B3-A4CB3F3CFA6D}" type="parTrans" cxnId="{E3785B61-4B89-0D41-84DC-AF07A469B080}">
      <dgm:prSet/>
      <dgm:spPr/>
      <dgm:t>
        <a:bodyPr/>
        <a:lstStyle/>
        <a:p>
          <a:endParaRPr lang="en-GB"/>
        </a:p>
      </dgm:t>
    </dgm:pt>
    <dgm:pt modelId="{AC2210B1-2C5B-3542-9604-8AE5F89B9919}" type="sibTrans" cxnId="{E3785B61-4B89-0D41-84DC-AF07A469B080}">
      <dgm:prSet/>
      <dgm:spPr/>
      <dgm:t>
        <a:bodyPr/>
        <a:lstStyle/>
        <a:p>
          <a:endParaRPr lang="en-GB"/>
        </a:p>
      </dgm:t>
    </dgm:pt>
    <dgm:pt modelId="{206F8503-FEBC-2541-A245-233BD0D53E05}" type="pres">
      <dgm:prSet presAssocID="{F8B83D0C-1E34-47E3-A74B-A8FA00E825CB}" presName="Name0" presStyleCnt="0">
        <dgm:presLayoutVars>
          <dgm:dir/>
          <dgm:animLvl val="lvl"/>
          <dgm:resizeHandles val="exact"/>
        </dgm:presLayoutVars>
      </dgm:prSet>
      <dgm:spPr/>
    </dgm:pt>
    <dgm:pt modelId="{6572B892-2D46-0342-9383-A1D71CD211D1}" type="pres">
      <dgm:prSet presAssocID="{C227A991-D599-4A81-84DF-DF0895262687}" presName="composite" presStyleCnt="0"/>
      <dgm:spPr/>
    </dgm:pt>
    <dgm:pt modelId="{A0DB39F4-8570-AA46-86A4-BF9539CCAE7B}" type="pres">
      <dgm:prSet presAssocID="{C227A991-D599-4A81-84DF-DF0895262687}" presName="parTx" presStyleLbl="alignNode1" presStyleIdx="0" presStyleCnt="2">
        <dgm:presLayoutVars>
          <dgm:chMax val="0"/>
          <dgm:chPref val="0"/>
          <dgm:bulletEnabled val="1"/>
        </dgm:presLayoutVars>
      </dgm:prSet>
      <dgm:spPr/>
    </dgm:pt>
    <dgm:pt modelId="{01D50338-063A-3345-AFCA-DD772CEDFBF4}" type="pres">
      <dgm:prSet presAssocID="{C227A991-D599-4A81-84DF-DF0895262687}" presName="desTx" presStyleLbl="alignAccFollowNode1" presStyleIdx="0" presStyleCnt="2" custLinFactNeighborX="-1" custLinFactNeighborY="-3452">
        <dgm:presLayoutVars>
          <dgm:bulletEnabled val="1"/>
        </dgm:presLayoutVars>
      </dgm:prSet>
      <dgm:spPr/>
    </dgm:pt>
    <dgm:pt modelId="{F9DE0717-1EE3-664B-9AAE-8CE80A3AF142}" type="pres">
      <dgm:prSet presAssocID="{3ECBE78A-476E-453B-B355-39336F3B6CE3}" presName="space" presStyleCnt="0"/>
      <dgm:spPr/>
    </dgm:pt>
    <dgm:pt modelId="{FAE5BE57-43C4-554C-B2F2-2522B9847517}" type="pres">
      <dgm:prSet presAssocID="{6088E9A8-23C0-498A-BE99-BEB2CD33CCA4}" presName="composite" presStyleCnt="0"/>
      <dgm:spPr/>
    </dgm:pt>
    <dgm:pt modelId="{469FB51C-5A88-164A-9210-BB5C8F50AA1A}" type="pres">
      <dgm:prSet presAssocID="{6088E9A8-23C0-498A-BE99-BEB2CD33CCA4}" presName="parTx" presStyleLbl="alignNode1" presStyleIdx="1" presStyleCnt="2">
        <dgm:presLayoutVars>
          <dgm:chMax val="0"/>
          <dgm:chPref val="0"/>
          <dgm:bulletEnabled val="1"/>
        </dgm:presLayoutVars>
      </dgm:prSet>
      <dgm:spPr/>
    </dgm:pt>
    <dgm:pt modelId="{5DB4D515-F359-DF49-9E80-E3862EE63220}" type="pres">
      <dgm:prSet presAssocID="{6088E9A8-23C0-498A-BE99-BEB2CD33CCA4}" presName="desTx" presStyleLbl="alignAccFollowNode1" presStyleIdx="1" presStyleCnt="2">
        <dgm:presLayoutVars>
          <dgm:bulletEnabled val="1"/>
        </dgm:presLayoutVars>
      </dgm:prSet>
      <dgm:spPr/>
    </dgm:pt>
  </dgm:ptLst>
  <dgm:cxnLst>
    <dgm:cxn modelId="{D17D6702-708C-BD45-800C-9CAE78736EFA}" srcId="{D41BDA2A-5443-4F66-B9A9-B3AADB22E73D}" destId="{1779E8E1-E8B9-1745-B6C1-583EAD68DCB9}" srcOrd="0" destOrd="0" parTransId="{0DB375FA-05F2-AD41-BB09-41DA89B2388B}" sibTransId="{02BEA3A9-1D08-6F41-899B-570C6A941B0F}"/>
    <dgm:cxn modelId="{A367A807-9084-4C58-9343-860C1EB0AFA7}" srcId="{6088E9A8-23C0-498A-BE99-BEB2CD33CCA4}" destId="{D41BDA2A-5443-4F66-B9A9-B3AADB22E73D}" srcOrd="0" destOrd="0" parTransId="{10DE5B53-F890-40B2-B306-7ED1CDADABA4}" sibTransId="{D9F55625-FDA7-4A91-817B-7CDB21B1AB08}"/>
    <dgm:cxn modelId="{85288209-E9D9-F74B-9801-33331BD74D84}" srcId="{C227A991-D599-4A81-84DF-DF0895262687}" destId="{12CF17D9-F511-8042-8FB4-884211F1C993}" srcOrd="1" destOrd="0" parTransId="{D69969AB-E0BC-4C47-BA23-1F79C2A005FA}" sibTransId="{B03FC920-6745-674A-884B-624AD1B77F18}"/>
    <dgm:cxn modelId="{D8227D0A-A30C-3E45-887D-CB85AC3E3B16}" type="presOf" srcId="{9D6E3E86-2A12-7D4D-BD68-267353C46FFB}" destId="{5DB4D515-F359-DF49-9E80-E3862EE63220}" srcOrd="0" destOrd="3" presId="urn:microsoft.com/office/officeart/2005/8/layout/hList1"/>
    <dgm:cxn modelId="{249E3B0F-8D35-4DA3-AE35-98E47AFF5ED2}" srcId="{F8B83D0C-1E34-47E3-A74B-A8FA00E825CB}" destId="{C227A991-D599-4A81-84DF-DF0895262687}" srcOrd="0" destOrd="0" parTransId="{CF8D40C1-D9F9-4120-AD6D-A987A128561C}" sibTransId="{3ECBE78A-476E-453B-B355-39336F3B6CE3}"/>
    <dgm:cxn modelId="{673A5D23-DF70-9F47-BBC1-9720D511511A}" type="presOf" srcId="{191E41DE-D890-A44C-8703-667AE3A98F9B}" destId="{5DB4D515-F359-DF49-9E80-E3862EE63220}" srcOrd="0" destOrd="5" presId="urn:microsoft.com/office/officeart/2005/8/layout/hList1"/>
    <dgm:cxn modelId="{F96B6023-84BA-304B-B64A-87C55C34CE46}" type="presOf" srcId="{BECC3289-582C-9D45-A10C-FD7C6E218D41}" destId="{5DB4D515-F359-DF49-9E80-E3862EE63220}" srcOrd="0" destOrd="7" presId="urn:microsoft.com/office/officeart/2005/8/layout/hList1"/>
    <dgm:cxn modelId="{04886525-A931-CA4E-98F9-C4EB48DBBB9F}" type="presOf" srcId="{94BD4519-CA16-4D43-874E-383FC2ADE7F1}" destId="{5DB4D515-F359-DF49-9E80-E3862EE63220}" srcOrd="0" destOrd="6" presId="urn:microsoft.com/office/officeart/2005/8/layout/hList1"/>
    <dgm:cxn modelId="{D2DA1935-7E2F-F241-AB46-22156F31D8D9}" srcId="{D41BDA2A-5443-4F66-B9A9-B3AADB22E73D}" destId="{191E41DE-D890-A44C-8703-667AE3A98F9B}" srcOrd="4" destOrd="0" parTransId="{A1AD40EA-7C5C-C848-AECC-7314DB930B9D}" sibTransId="{2DA3B72E-1F63-0F45-803B-06DDD0533681}"/>
    <dgm:cxn modelId="{6676CB40-E14F-0C46-92A2-E49121BC6549}" srcId="{D41BDA2A-5443-4F66-B9A9-B3AADB22E73D}" destId="{E4CD4FBD-BE8E-C04A-BC5F-D47C68E9B2B9}" srcOrd="1" destOrd="0" parTransId="{56A2E2F9-29D3-0140-B790-45180F2423BF}" sibTransId="{833D7196-7CDA-934D-B246-C9DB6C4BD049}"/>
    <dgm:cxn modelId="{581D8A44-66DE-004F-80AD-4BE6895D9E4A}" srcId="{C227A991-D599-4A81-84DF-DF0895262687}" destId="{E0A78F34-8DDC-1741-A5EB-3B5794E37281}" srcOrd="3" destOrd="0" parTransId="{920EA42F-5CBF-0149-97A8-5BDC44B08B02}" sibTransId="{588490EE-AD32-8C4C-BDC6-F6BD49B98550}"/>
    <dgm:cxn modelId="{2F444146-BE71-B747-8AC2-2BD16F0A3D86}" type="presOf" srcId="{DEF7595A-3586-9248-A2DA-FE04D6F5B2F3}" destId="{5DB4D515-F359-DF49-9E80-E3862EE63220}" srcOrd="0" destOrd="10" presId="urn:microsoft.com/office/officeart/2005/8/layout/hList1"/>
    <dgm:cxn modelId="{BDB25F47-B402-1F42-9E96-1DE328161EC5}" type="presOf" srcId="{1779E8E1-E8B9-1745-B6C1-583EAD68DCB9}" destId="{5DB4D515-F359-DF49-9E80-E3862EE63220}" srcOrd="0" destOrd="1" presId="urn:microsoft.com/office/officeart/2005/8/layout/hList1"/>
    <dgm:cxn modelId="{6698C347-DB3A-3149-B25A-59D1D85D2F96}" type="presOf" srcId="{F9839A9D-C001-1F40-9441-1C98F63C56C9}" destId="{5DB4D515-F359-DF49-9E80-E3862EE63220}" srcOrd="0" destOrd="4" presId="urn:microsoft.com/office/officeart/2005/8/layout/hList1"/>
    <dgm:cxn modelId="{3619C659-A4B9-C047-8C15-2B1C8717E8B4}" type="presOf" srcId="{12CF17D9-F511-8042-8FB4-884211F1C993}" destId="{01D50338-063A-3345-AFCA-DD772CEDFBF4}" srcOrd="0" destOrd="1" presId="urn:microsoft.com/office/officeart/2005/8/layout/hList1"/>
    <dgm:cxn modelId="{2D31EE5A-4626-AC40-BEBE-71DA23569934}" srcId="{94BD4519-CA16-4D43-874E-383FC2ADE7F1}" destId="{24769517-8DA4-2A41-B665-80D18775A31C}" srcOrd="2" destOrd="0" parTransId="{0E711BA6-0275-064B-9401-77A312FEB0D7}" sibTransId="{FF86893C-1B09-B845-8D0D-6F268A111844}"/>
    <dgm:cxn modelId="{12C33E5E-B7C7-F54E-A2C6-A7C19A6CCC91}" type="presOf" srcId="{C227A991-D599-4A81-84DF-DF0895262687}" destId="{A0DB39F4-8570-AA46-86A4-BF9539CCAE7B}" srcOrd="0" destOrd="0" presId="urn:microsoft.com/office/officeart/2005/8/layout/hList1"/>
    <dgm:cxn modelId="{E3785B61-4B89-0D41-84DC-AF07A469B080}" srcId="{C227A991-D599-4A81-84DF-DF0895262687}" destId="{24491AA8-B377-E44D-9F15-47C4B4B3D4C0}" srcOrd="2" destOrd="0" parTransId="{83394A3A-01CF-C849-90B3-A4CB3F3CFA6D}" sibTransId="{AC2210B1-2C5B-3542-9604-8AE5F89B9919}"/>
    <dgm:cxn modelId="{6846D367-0189-BC41-B189-FA05409575E0}" type="presOf" srcId="{29EDEC8E-999E-48A9-9C40-50A832F95F10}" destId="{01D50338-063A-3345-AFCA-DD772CEDFBF4}" srcOrd="0" destOrd="0" presId="urn:microsoft.com/office/officeart/2005/8/layout/hList1"/>
    <dgm:cxn modelId="{9569E76B-AF84-F148-B7BC-E82ACB7D64E1}" type="presOf" srcId="{D41BDA2A-5443-4F66-B9A9-B3AADB22E73D}" destId="{5DB4D515-F359-DF49-9E80-E3862EE63220}" srcOrd="0" destOrd="0" presId="urn:microsoft.com/office/officeart/2005/8/layout/hList1"/>
    <dgm:cxn modelId="{73105A74-9C3E-1C41-8766-617355B2DD94}" type="presOf" srcId="{E0A78F34-8DDC-1741-A5EB-3B5794E37281}" destId="{01D50338-063A-3345-AFCA-DD772CEDFBF4}" srcOrd="0" destOrd="3" presId="urn:microsoft.com/office/officeart/2005/8/layout/hList1"/>
    <dgm:cxn modelId="{ACE4C57C-967D-7C4D-B5EA-0C456C25A50F}" type="presOf" srcId="{361FE4A0-6C8A-C844-B39D-E54857CB2B5E}" destId="{01D50338-063A-3345-AFCA-DD772CEDFBF4}" srcOrd="0" destOrd="4" presId="urn:microsoft.com/office/officeart/2005/8/layout/hList1"/>
    <dgm:cxn modelId="{00AA777F-4055-E54D-8A77-CE93A4DB3231}" srcId="{C227A991-D599-4A81-84DF-DF0895262687}" destId="{361FE4A0-6C8A-C844-B39D-E54857CB2B5E}" srcOrd="4" destOrd="0" parTransId="{43B1FC88-21CD-5A4B-8798-38494FD6C90C}" sibTransId="{EF309598-BBDD-434C-B711-DC33024586F7}"/>
    <dgm:cxn modelId="{6405F28A-7D26-0745-9F6B-A6DB869AAE40}" type="presOf" srcId="{24769517-8DA4-2A41-B665-80D18775A31C}" destId="{5DB4D515-F359-DF49-9E80-E3862EE63220}" srcOrd="0" destOrd="9" presId="urn:microsoft.com/office/officeart/2005/8/layout/hList1"/>
    <dgm:cxn modelId="{7778668F-9941-2749-95A0-C71E9FC3ACF3}" type="presOf" srcId="{E4CD4FBD-BE8E-C04A-BC5F-D47C68E9B2B9}" destId="{5DB4D515-F359-DF49-9E80-E3862EE63220}" srcOrd="0" destOrd="2" presId="urn:microsoft.com/office/officeart/2005/8/layout/hList1"/>
    <dgm:cxn modelId="{5D8D5897-5D89-4146-B773-AD5FF428DEBE}" type="presOf" srcId="{73010E22-A084-F247-B08F-35EFD67D7227}" destId="{5DB4D515-F359-DF49-9E80-E3862EE63220}" srcOrd="0" destOrd="8" presId="urn:microsoft.com/office/officeart/2005/8/layout/hList1"/>
    <dgm:cxn modelId="{F07F2D9B-1AE6-8A4E-BFB1-93E682CF7156}" srcId="{D41BDA2A-5443-4F66-B9A9-B3AADB22E73D}" destId="{F9839A9D-C001-1F40-9441-1C98F63C56C9}" srcOrd="3" destOrd="0" parTransId="{2C0DDE39-8D6B-4846-8609-A9AF934B43EE}" sibTransId="{1430461C-06B8-BE4F-871F-7DFE42A48EBA}"/>
    <dgm:cxn modelId="{7F7606A4-33B4-C947-9276-15C597BF4FE4}" type="presOf" srcId="{6088E9A8-23C0-498A-BE99-BEB2CD33CCA4}" destId="{469FB51C-5A88-164A-9210-BB5C8F50AA1A}" srcOrd="0" destOrd="0" presId="urn:microsoft.com/office/officeart/2005/8/layout/hList1"/>
    <dgm:cxn modelId="{B3D575A4-B639-8547-9322-4C8716DAEC1F}" type="presOf" srcId="{F8B83D0C-1E34-47E3-A74B-A8FA00E825CB}" destId="{206F8503-FEBC-2541-A245-233BD0D53E05}" srcOrd="0" destOrd="0" presId="urn:microsoft.com/office/officeart/2005/8/layout/hList1"/>
    <dgm:cxn modelId="{07263CA7-836F-45C4-8D69-E2F1E527E846}" srcId="{C227A991-D599-4A81-84DF-DF0895262687}" destId="{29EDEC8E-999E-48A9-9C40-50A832F95F10}" srcOrd="0" destOrd="0" parTransId="{88745A2A-E7C2-48BB-A3D0-A1ED28627A51}" sibTransId="{5CA24A5E-3B6B-4E93-A92E-EAC8B01EC477}"/>
    <dgm:cxn modelId="{AA6046AD-10CC-3740-9B1A-1C9CBCDB66BB}" srcId="{94BD4519-CA16-4D43-874E-383FC2ADE7F1}" destId="{73010E22-A084-F247-B08F-35EFD67D7227}" srcOrd="1" destOrd="0" parTransId="{3AD88625-0C03-E54D-9C32-A3B6BD1BC400}" sibTransId="{3B54D296-92A1-AB42-BED9-42AEC358F2A2}"/>
    <dgm:cxn modelId="{EDC4BDAE-10D3-4FAA-BCD3-71C64F9294E4}" srcId="{6088E9A8-23C0-498A-BE99-BEB2CD33CCA4}" destId="{94BD4519-CA16-4D43-874E-383FC2ADE7F1}" srcOrd="1" destOrd="0" parTransId="{D9E26C80-44D9-4A3D-B0CE-FCF9D4739C8A}" sibTransId="{E11F1CB9-FDF3-4913-9EA9-513BE2E04CB2}"/>
    <dgm:cxn modelId="{C14E3FC3-30EA-B845-8BB6-2C3C47D784F6}" srcId="{94BD4519-CA16-4D43-874E-383FC2ADE7F1}" destId="{DEF7595A-3586-9248-A2DA-FE04D6F5B2F3}" srcOrd="3" destOrd="0" parTransId="{A8107F49-79F8-A946-98EE-292FDE00DF7F}" sibTransId="{720CDF67-808F-F841-8F65-B1D0F694F010}"/>
    <dgm:cxn modelId="{9E241FD8-2822-0D4D-82DC-06CA4C7577C3}" type="presOf" srcId="{24491AA8-B377-E44D-9F15-47C4B4B3D4C0}" destId="{01D50338-063A-3345-AFCA-DD772CEDFBF4}" srcOrd="0" destOrd="2" presId="urn:microsoft.com/office/officeart/2005/8/layout/hList1"/>
    <dgm:cxn modelId="{7D5641D9-E7AF-2F47-854E-083D8B19EAEE}" srcId="{D41BDA2A-5443-4F66-B9A9-B3AADB22E73D}" destId="{9D6E3E86-2A12-7D4D-BD68-267353C46FFB}" srcOrd="2" destOrd="0" parTransId="{0AA096ED-C85C-2340-B0D4-A79F82D56814}" sibTransId="{E0000B82-3525-A84A-AD81-F44CAB39D283}"/>
    <dgm:cxn modelId="{3817BCDA-A81E-49AC-907F-B67BA536E3A2}" srcId="{F8B83D0C-1E34-47E3-A74B-A8FA00E825CB}" destId="{6088E9A8-23C0-498A-BE99-BEB2CD33CCA4}" srcOrd="1" destOrd="0" parTransId="{1AD9889F-B3EE-4B4A-8F0B-1EC2AB31A538}" sibTransId="{CCC49840-2D88-4FFA-8B2B-D34B7EAA5F5A}"/>
    <dgm:cxn modelId="{B8B81AF7-EA5C-BD41-BEC0-9E9030C37631}" srcId="{94BD4519-CA16-4D43-874E-383FC2ADE7F1}" destId="{BECC3289-582C-9D45-A10C-FD7C6E218D41}" srcOrd="0" destOrd="0" parTransId="{7F83B4AE-9433-A449-A509-A7685C9FF5BD}" sibTransId="{EA0A817C-91C8-9F42-8D73-CD9FEB2081F5}"/>
    <dgm:cxn modelId="{563CDB5F-05D6-5A48-A89B-D22D2C4E70AC}" type="presParOf" srcId="{206F8503-FEBC-2541-A245-233BD0D53E05}" destId="{6572B892-2D46-0342-9383-A1D71CD211D1}" srcOrd="0" destOrd="0" presId="urn:microsoft.com/office/officeart/2005/8/layout/hList1"/>
    <dgm:cxn modelId="{0E6F7FAE-1D9F-E140-ACF8-31F560C84DC6}" type="presParOf" srcId="{6572B892-2D46-0342-9383-A1D71CD211D1}" destId="{A0DB39F4-8570-AA46-86A4-BF9539CCAE7B}" srcOrd="0" destOrd="0" presId="urn:microsoft.com/office/officeart/2005/8/layout/hList1"/>
    <dgm:cxn modelId="{D67F5445-1B3F-554A-AE4E-5FD82D230321}" type="presParOf" srcId="{6572B892-2D46-0342-9383-A1D71CD211D1}" destId="{01D50338-063A-3345-AFCA-DD772CEDFBF4}" srcOrd="1" destOrd="0" presId="urn:microsoft.com/office/officeart/2005/8/layout/hList1"/>
    <dgm:cxn modelId="{72B817CC-E102-EC42-8530-18248EC04B8C}" type="presParOf" srcId="{206F8503-FEBC-2541-A245-233BD0D53E05}" destId="{F9DE0717-1EE3-664B-9AAE-8CE80A3AF142}" srcOrd="1" destOrd="0" presId="urn:microsoft.com/office/officeart/2005/8/layout/hList1"/>
    <dgm:cxn modelId="{AD4A8CFC-14C3-F342-AD36-CADF07A1118E}" type="presParOf" srcId="{206F8503-FEBC-2541-A245-233BD0D53E05}" destId="{FAE5BE57-43C4-554C-B2F2-2522B9847517}" srcOrd="2" destOrd="0" presId="urn:microsoft.com/office/officeart/2005/8/layout/hList1"/>
    <dgm:cxn modelId="{2FF47353-89D2-9D45-AF4D-C84DF4650350}" type="presParOf" srcId="{FAE5BE57-43C4-554C-B2F2-2522B9847517}" destId="{469FB51C-5A88-164A-9210-BB5C8F50AA1A}" srcOrd="0" destOrd="0" presId="urn:microsoft.com/office/officeart/2005/8/layout/hList1"/>
    <dgm:cxn modelId="{A350B7E4-90F8-6F4F-ABBF-15F64326A37C}" type="presParOf" srcId="{FAE5BE57-43C4-554C-B2F2-2522B9847517}" destId="{5DB4D515-F359-DF49-9E80-E3862EE6322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56758-C0B2-2C4F-B73B-6A304C5AB24C}">
      <dsp:nvSpPr>
        <dsp:cNvPr id="0" name=""/>
        <dsp:cNvSpPr/>
      </dsp:nvSpPr>
      <dsp:spPr>
        <a:xfrm rot="5400000">
          <a:off x="6191025" y="-2846498"/>
          <a:ext cx="992134" cy="6726476"/>
        </a:xfrm>
        <a:prstGeom prst="round2Same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AU" sz="1600" b="0" i="0" kern="1200" dirty="0"/>
            <a:t>Encode categorical variables.</a:t>
          </a:r>
          <a:endParaRPr lang="en-US" sz="1600" kern="1200" dirty="0"/>
        </a:p>
        <a:p>
          <a:pPr marL="171450" lvl="1" indent="-171450" algn="l" defTabSz="711200">
            <a:lnSpc>
              <a:spcPct val="90000"/>
            </a:lnSpc>
            <a:spcBef>
              <a:spcPct val="0"/>
            </a:spcBef>
            <a:spcAft>
              <a:spcPct val="15000"/>
            </a:spcAft>
            <a:buChar char="•"/>
          </a:pPr>
          <a:r>
            <a:rPr lang="en-US" sz="1600" kern="1200" dirty="0"/>
            <a:t>Balance the dataset using SMOTE</a:t>
          </a:r>
        </a:p>
        <a:p>
          <a:pPr marL="171450" lvl="1" indent="-171450" algn="l" defTabSz="711200">
            <a:lnSpc>
              <a:spcPct val="90000"/>
            </a:lnSpc>
            <a:spcBef>
              <a:spcPct val="0"/>
            </a:spcBef>
            <a:spcAft>
              <a:spcPct val="15000"/>
            </a:spcAft>
            <a:buChar char="•"/>
          </a:pPr>
          <a:r>
            <a:rPr lang="en-AU" sz="1600" b="0" i="0" kern="1200" dirty="0"/>
            <a:t>Split the data into features (X) and target (y).</a:t>
          </a:r>
          <a:endParaRPr lang="en-US" sz="1600" kern="1200" dirty="0"/>
        </a:p>
        <a:p>
          <a:pPr marL="171450" lvl="1" indent="-171450" algn="l" defTabSz="711200">
            <a:lnSpc>
              <a:spcPct val="90000"/>
            </a:lnSpc>
            <a:spcBef>
              <a:spcPct val="0"/>
            </a:spcBef>
            <a:spcAft>
              <a:spcPct val="15000"/>
            </a:spcAft>
            <a:buChar char="•"/>
          </a:pPr>
          <a:r>
            <a:rPr lang="en-AU" sz="1600" b="0" i="0" kern="1200" dirty="0"/>
            <a:t>Perform a train-test split.</a:t>
          </a:r>
          <a:endParaRPr lang="en-US" sz="1600" kern="1200" dirty="0"/>
        </a:p>
      </dsp:txBody>
      <dsp:txXfrm rot="-5400000">
        <a:off x="3323854" y="69105"/>
        <a:ext cx="6678044" cy="895270"/>
      </dsp:txXfrm>
    </dsp:sp>
    <dsp:sp modelId="{98271E69-EECF-8A42-B0F8-7937C2BA1BCC}">
      <dsp:nvSpPr>
        <dsp:cNvPr id="0" name=""/>
        <dsp:cNvSpPr/>
      </dsp:nvSpPr>
      <dsp:spPr>
        <a:xfrm>
          <a:off x="423881" y="40920"/>
          <a:ext cx="2935879" cy="912627"/>
        </a:xfrm>
        <a:prstGeom prst="roundRect">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1" i="0" kern="1200" dirty="0"/>
            <a:t>1. Preprocessing:</a:t>
          </a:r>
          <a:endParaRPr lang="en-US" sz="2600" kern="1200" dirty="0"/>
        </a:p>
      </dsp:txBody>
      <dsp:txXfrm>
        <a:off x="468432" y="85471"/>
        <a:ext cx="2846777" cy="823525"/>
      </dsp:txXfrm>
    </dsp:sp>
    <dsp:sp modelId="{700611C0-EDED-3E40-B042-5363A7410766}">
      <dsp:nvSpPr>
        <dsp:cNvPr id="0" name=""/>
        <dsp:cNvSpPr/>
      </dsp:nvSpPr>
      <dsp:spPr>
        <a:xfrm rot="5400000">
          <a:off x="6212327" y="-1811860"/>
          <a:ext cx="992134" cy="6726476"/>
        </a:xfrm>
        <a:prstGeom prst="round2Same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AU" sz="1600" b="0" i="0" kern="1200"/>
            <a:t>Train a Random Forest classifier.</a:t>
          </a:r>
          <a:endParaRPr lang="en-US" sz="1600" kern="1200" dirty="0"/>
        </a:p>
        <a:p>
          <a:pPr marL="171450" lvl="1" indent="-171450" algn="l" defTabSz="711200">
            <a:lnSpc>
              <a:spcPct val="90000"/>
            </a:lnSpc>
            <a:spcBef>
              <a:spcPct val="0"/>
            </a:spcBef>
            <a:spcAft>
              <a:spcPct val="15000"/>
            </a:spcAft>
            <a:buChar char="•"/>
          </a:pPr>
          <a:r>
            <a:rPr lang="en-AU" sz="1600" b="0" i="0" kern="1200" dirty="0"/>
            <a:t>Perform hyperparameter tuning using GridSearchCV.</a:t>
          </a:r>
          <a:endParaRPr lang="en-US" sz="1600" kern="1200" dirty="0"/>
        </a:p>
      </dsp:txBody>
      <dsp:txXfrm rot="-5400000">
        <a:off x="3345156" y="1103743"/>
        <a:ext cx="6678044" cy="895270"/>
      </dsp:txXfrm>
    </dsp:sp>
    <dsp:sp modelId="{C9EFEF83-BC89-8448-9B41-C47DE7A5F239}">
      <dsp:nvSpPr>
        <dsp:cNvPr id="0" name=""/>
        <dsp:cNvSpPr/>
      </dsp:nvSpPr>
      <dsp:spPr>
        <a:xfrm>
          <a:off x="423881" y="1108141"/>
          <a:ext cx="2921274" cy="886472"/>
        </a:xfrm>
        <a:prstGeom prst="roundRect">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1" i="0" kern="1200" dirty="0"/>
            <a:t>2. Model Training:</a:t>
          </a:r>
          <a:endParaRPr lang="en-US" sz="2600" kern="1200" dirty="0"/>
        </a:p>
      </dsp:txBody>
      <dsp:txXfrm>
        <a:off x="467155" y="1151415"/>
        <a:ext cx="2834726" cy="799924"/>
      </dsp:txXfrm>
    </dsp:sp>
    <dsp:sp modelId="{74CB3859-628B-354B-9825-8DCBC37250C1}">
      <dsp:nvSpPr>
        <dsp:cNvPr id="0" name=""/>
        <dsp:cNvSpPr/>
      </dsp:nvSpPr>
      <dsp:spPr>
        <a:xfrm rot="5400000">
          <a:off x="6194165" y="-757717"/>
          <a:ext cx="992134" cy="6726476"/>
        </a:xfrm>
        <a:prstGeom prst="round2Same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AU" sz="1600" b="0" i="0" kern="1200"/>
            <a:t>Assess the model's performance using metrics like accuracy, precision, recall, and F1-score.</a:t>
          </a:r>
          <a:endParaRPr lang="en-US" sz="1600" kern="1200" dirty="0"/>
        </a:p>
      </dsp:txBody>
      <dsp:txXfrm rot="-5400000">
        <a:off x="3326994" y="2157886"/>
        <a:ext cx="6678044" cy="895270"/>
      </dsp:txXfrm>
    </dsp:sp>
    <dsp:sp modelId="{36960791-978C-7248-BA85-F6C795441AB5}">
      <dsp:nvSpPr>
        <dsp:cNvPr id="0" name=""/>
        <dsp:cNvSpPr/>
      </dsp:nvSpPr>
      <dsp:spPr>
        <a:xfrm>
          <a:off x="423881" y="2198137"/>
          <a:ext cx="2903113" cy="835848"/>
        </a:xfrm>
        <a:prstGeom prst="roundRect">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1" i="0" kern="1200" dirty="0"/>
            <a:t>3. Evaluate the Model</a:t>
          </a:r>
          <a:r>
            <a:rPr lang="en-AU" sz="2600" b="0" i="0" kern="1200" dirty="0"/>
            <a:t>: </a:t>
          </a:r>
          <a:endParaRPr lang="en-US" sz="2600" kern="1200" dirty="0"/>
        </a:p>
      </dsp:txBody>
      <dsp:txXfrm>
        <a:off x="464684" y="2238940"/>
        <a:ext cx="2821507" cy="754242"/>
      </dsp:txXfrm>
    </dsp:sp>
    <dsp:sp modelId="{4B606456-16FE-4A4B-B127-A2EE9B918299}">
      <dsp:nvSpPr>
        <dsp:cNvPr id="0" name=""/>
        <dsp:cNvSpPr/>
      </dsp:nvSpPr>
      <dsp:spPr>
        <a:xfrm rot="5400000">
          <a:off x="6208959" y="296425"/>
          <a:ext cx="992134" cy="6726476"/>
        </a:xfrm>
        <a:prstGeom prst="round2Same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AU" sz="1600" b="0" i="0" kern="1200"/>
            <a:t>Extract and visualize the feature importances from the trained model.</a:t>
          </a:r>
          <a:endParaRPr lang="en-US" sz="1600" kern="1200" dirty="0"/>
        </a:p>
      </dsp:txBody>
      <dsp:txXfrm rot="-5400000">
        <a:off x="3341788" y="3212028"/>
        <a:ext cx="6678044" cy="895270"/>
      </dsp:txXfrm>
    </dsp:sp>
    <dsp:sp modelId="{2D07B9E7-228C-CB4A-9812-CCA7EB04C43D}">
      <dsp:nvSpPr>
        <dsp:cNvPr id="0" name=""/>
        <dsp:cNvSpPr/>
      </dsp:nvSpPr>
      <dsp:spPr>
        <a:xfrm>
          <a:off x="423881" y="3231991"/>
          <a:ext cx="2917907" cy="855344"/>
        </a:xfrm>
        <a:prstGeom prst="round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1" kern="1200" dirty="0"/>
            <a:t>4. </a:t>
          </a:r>
          <a:r>
            <a:rPr lang="en-AU" sz="2600" b="1" i="0" kern="1200" dirty="0"/>
            <a:t>Feature Importances:</a:t>
          </a:r>
          <a:endParaRPr lang="en-US" sz="2600" kern="1200" dirty="0"/>
        </a:p>
      </dsp:txBody>
      <dsp:txXfrm>
        <a:off x="465635" y="3273745"/>
        <a:ext cx="2834399" cy="7718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2AE44E-D1E1-4543-AEA7-DF80A7163199}">
      <dsp:nvSpPr>
        <dsp:cNvPr id="0" name=""/>
        <dsp:cNvSpPr/>
      </dsp:nvSpPr>
      <dsp:spPr>
        <a:xfrm rot="5400000">
          <a:off x="5812281" y="-2813895"/>
          <a:ext cx="708342" cy="633983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Encode categorical variables.</a:t>
          </a:r>
        </a:p>
      </dsp:txBody>
      <dsp:txXfrm rot="-5400000">
        <a:off x="2996533" y="36431"/>
        <a:ext cx="6305261" cy="639186"/>
      </dsp:txXfrm>
    </dsp:sp>
    <dsp:sp modelId="{8DE2272D-001A-5945-9DF2-EF2CC54B4F0C}">
      <dsp:nvSpPr>
        <dsp:cNvPr id="0" name=""/>
        <dsp:cNvSpPr/>
      </dsp:nvSpPr>
      <dsp:spPr>
        <a:xfrm>
          <a:off x="550433" y="32970"/>
          <a:ext cx="2446100" cy="6461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Encode</a:t>
          </a:r>
        </a:p>
      </dsp:txBody>
      <dsp:txXfrm>
        <a:off x="581973" y="64510"/>
        <a:ext cx="2383020" cy="583026"/>
      </dsp:txXfrm>
    </dsp:sp>
    <dsp:sp modelId="{8DB7F785-46F0-BF42-9684-BDA9B1EED625}">
      <dsp:nvSpPr>
        <dsp:cNvPr id="0" name=""/>
        <dsp:cNvSpPr/>
      </dsp:nvSpPr>
      <dsp:spPr>
        <a:xfrm rot="5400000">
          <a:off x="5674765" y="-1923909"/>
          <a:ext cx="997226" cy="635397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20% Attrition Yes</a:t>
          </a:r>
        </a:p>
        <a:p>
          <a:pPr marL="171450" lvl="1" indent="-171450" algn="l" defTabSz="844550">
            <a:lnSpc>
              <a:spcPct val="90000"/>
            </a:lnSpc>
            <a:spcBef>
              <a:spcPct val="0"/>
            </a:spcBef>
            <a:spcAft>
              <a:spcPct val="15000"/>
            </a:spcAft>
            <a:buChar char="•"/>
          </a:pPr>
          <a:r>
            <a:rPr lang="en-US" sz="1900" kern="1200" dirty="0"/>
            <a:t>80% Attrition No</a:t>
          </a:r>
        </a:p>
        <a:p>
          <a:pPr marL="171450" lvl="1" indent="-171450" algn="l" defTabSz="844550">
            <a:lnSpc>
              <a:spcPct val="90000"/>
            </a:lnSpc>
            <a:spcBef>
              <a:spcPct val="0"/>
            </a:spcBef>
            <a:spcAft>
              <a:spcPct val="15000"/>
            </a:spcAft>
            <a:buChar char="•"/>
          </a:pPr>
          <a:r>
            <a:rPr lang="en-US" sz="1900" kern="1200" dirty="0"/>
            <a:t>Create synthetic examples of minority class using SMOTE</a:t>
          </a:r>
        </a:p>
      </dsp:txBody>
      <dsp:txXfrm rot="-5400000">
        <a:off x="2996389" y="803148"/>
        <a:ext cx="6305298" cy="899864"/>
      </dsp:txXfrm>
    </dsp:sp>
    <dsp:sp modelId="{7B6DC026-B32C-CB44-AED4-89466EF288BA}">
      <dsp:nvSpPr>
        <dsp:cNvPr id="0" name=""/>
        <dsp:cNvSpPr/>
      </dsp:nvSpPr>
      <dsp:spPr>
        <a:xfrm>
          <a:off x="550433" y="803073"/>
          <a:ext cx="2445955" cy="900011"/>
        </a:xfrm>
        <a:prstGeom prst="roundRect">
          <a:avLst/>
        </a:prstGeom>
        <a:solidFill>
          <a:schemeClr val="accent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Balance</a:t>
          </a:r>
        </a:p>
      </dsp:txBody>
      <dsp:txXfrm>
        <a:off x="594368" y="847008"/>
        <a:ext cx="2358085" cy="812141"/>
      </dsp:txXfrm>
    </dsp:sp>
    <dsp:sp modelId="{4D3AA8B6-9976-A346-978D-A5E4ED26AC1B}">
      <dsp:nvSpPr>
        <dsp:cNvPr id="0" name=""/>
        <dsp:cNvSpPr/>
      </dsp:nvSpPr>
      <dsp:spPr>
        <a:xfrm rot="5400000">
          <a:off x="5813601" y="-1028241"/>
          <a:ext cx="708342" cy="633983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Split the data into features (X) and target (y).</a:t>
          </a:r>
        </a:p>
      </dsp:txBody>
      <dsp:txXfrm rot="-5400000">
        <a:off x="2997853" y="1822085"/>
        <a:ext cx="6305261" cy="639186"/>
      </dsp:txXfrm>
    </dsp:sp>
    <dsp:sp modelId="{7091A47F-6410-B348-9443-371B3740013F}">
      <dsp:nvSpPr>
        <dsp:cNvPr id="0" name=""/>
        <dsp:cNvSpPr/>
      </dsp:nvSpPr>
      <dsp:spPr>
        <a:xfrm>
          <a:off x="550433" y="1804544"/>
          <a:ext cx="2431407" cy="691183"/>
        </a:xfrm>
        <a:prstGeom prst="roundRect">
          <a:avLst/>
        </a:prstGeom>
        <a:solidFill>
          <a:schemeClr val="accent3"/>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Split</a:t>
          </a:r>
        </a:p>
      </dsp:txBody>
      <dsp:txXfrm>
        <a:off x="584174" y="1838285"/>
        <a:ext cx="2363925" cy="623701"/>
      </dsp:txXfrm>
    </dsp:sp>
    <dsp:sp modelId="{99B562F6-1CF7-F54F-BAD0-A535CF1B8EA0}">
      <dsp:nvSpPr>
        <dsp:cNvPr id="0" name=""/>
        <dsp:cNvSpPr/>
      </dsp:nvSpPr>
      <dsp:spPr>
        <a:xfrm rot="5400000">
          <a:off x="5665105" y="-132785"/>
          <a:ext cx="991283" cy="6357715"/>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Perform a train-test split.</a:t>
          </a:r>
        </a:p>
        <a:p>
          <a:pPr marL="228600" lvl="1" indent="-228600" algn="l" defTabSz="889000">
            <a:lnSpc>
              <a:spcPct val="90000"/>
            </a:lnSpc>
            <a:spcBef>
              <a:spcPct val="0"/>
            </a:spcBef>
            <a:spcAft>
              <a:spcPct val="15000"/>
            </a:spcAft>
            <a:buChar char="•"/>
          </a:pPr>
          <a:r>
            <a:rPr lang="en-US" sz="2000" kern="1200" dirty="0"/>
            <a:t>70% train</a:t>
          </a:r>
        </a:p>
        <a:p>
          <a:pPr marL="228600" lvl="1" indent="-228600" algn="l" defTabSz="889000">
            <a:lnSpc>
              <a:spcPct val="90000"/>
            </a:lnSpc>
            <a:spcBef>
              <a:spcPct val="0"/>
            </a:spcBef>
            <a:spcAft>
              <a:spcPct val="15000"/>
            </a:spcAft>
            <a:buChar char="•"/>
          </a:pPr>
          <a:r>
            <a:rPr lang="en-US" sz="2000" kern="1200" dirty="0"/>
            <a:t>30 test</a:t>
          </a:r>
        </a:p>
      </dsp:txBody>
      <dsp:txXfrm rot="-5400000">
        <a:off x="2981889" y="2598821"/>
        <a:ext cx="6309325" cy="894503"/>
      </dsp:txXfrm>
    </dsp:sp>
    <dsp:sp modelId="{C741B34C-5BDF-3649-B987-0FDA05C35CC9}">
      <dsp:nvSpPr>
        <dsp:cNvPr id="0" name=""/>
        <dsp:cNvSpPr/>
      </dsp:nvSpPr>
      <dsp:spPr>
        <a:xfrm>
          <a:off x="550433" y="2555304"/>
          <a:ext cx="2447416" cy="977831"/>
        </a:xfrm>
        <a:prstGeom prst="round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Perform</a:t>
          </a:r>
        </a:p>
      </dsp:txBody>
      <dsp:txXfrm>
        <a:off x="598167" y="2603038"/>
        <a:ext cx="2351948" cy="882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B39F4-8570-AA46-86A4-BF9539CCAE7B}">
      <dsp:nvSpPr>
        <dsp:cNvPr id="0" name=""/>
        <dsp:cNvSpPr/>
      </dsp:nvSpPr>
      <dsp:spPr>
        <a:xfrm>
          <a:off x="49" y="9201"/>
          <a:ext cx="4740447" cy="806400"/>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AU" sz="2800" b="1" kern="1200"/>
            <a:t>Model Choice:</a:t>
          </a:r>
          <a:endParaRPr lang="en-US" sz="2800" kern="1200"/>
        </a:p>
      </dsp:txBody>
      <dsp:txXfrm>
        <a:off x="49" y="9201"/>
        <a:ext cx="4740447" cy="806400"/>
      </dsp:txXfrm>
    </dsp:sp>
    <dsp:sp modelId="{01D50338-063A-3345-AFCA-DD772CEDFBF4}">
      <dsp:nvSpPr>
        <dsp:cNvPr id="0" name=""/>
        <dsp:cNvSpPr/>
      </dsp:nvSpPr>
      <dsp:spPr>
        <a:xfrm>
          <a:off x="2" y="705327"/>
          <a:ext cx="4740447" cy="3194493"/>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None/>
          </a:pPr>
          <a:r>
            <a:rPr lang="en-AU" sz="1600" b="1" kern="1200" dirty="0"/>
            <a:t>Random Forest </a:t>
          </a:r>
          <a:r>
            <a:rPr lang="en-AU" sz="1600" kern="1200" dirty="0"/>
            <a:t>classifier</a:t>
          </a:r>
          <a:endParaRPr lang="en-US" sz="1600" kern="1200" dirty="0"/>
        </a:p>
        <a:p>
          <a:pPr marL="171450" lvl="1" indent="-171450" algn="l" defTabSz="711200">
            <a:lnSpc>
              <a:spcPct val="90000"/>
            </a:lnSpc>
            <a:spcBef>
              <a:spcPct val="0"/>
            </a:spcBef>
            <a:spcAft>
              <a:spcPct val="15000"/>
            </a:spcAft>
            <a:buChar char="•"/>
          </a:pPr>
          <a:r>
            <a:rPr lang="en-AU" sz="1600" kern="1200" dirty="0"/>
            <a:t>An ensemble learning algorithm.</a:t>
          </a:r>
          <a:endParaRPr lang="en-US" sz="1600" kern="1200" dirty="0"/>
        </a:p>
        <a:p>
          <a:pPr marL="171450" lvl="1" indent="-171450" algn="l" defTabSz="711200">
            <a:lnSpc>
              <a:spcPct val="90000"/>
            </a:lnSpc>
            <a:spcBef>
              <a:spcPct val="0"/>
            </a:spcBef>
            <a:spcAft>
              <a:spcPct val="15000"/>
            </a:spcAft>
            <a:buChar char="•"/>
          </a:pPr>
          <a:r>
            <a:rPr lang="en-US" sz="1600" kern="1200" dirty="0"/>
            <a:t>Constructing multiple decision trees</a:t>
          </a:r>
        </a:p>
        <a:p>
          <a:pPr marL="171450" lvl="1" indent="-171450" algn="l" defTabSz="711200">
            <a:lnSpc>
              <a:spcPct val="90000"/>
            </a:lnSpc>
            <a:spcBef>
              <a:spcPct val="0"/>
            </a:spcBef>
            <a:spcAft>
              <a:spcPct val="15000"/>
            </a:spcAft>
            <a:buFont typeface="Arial" panose="020B0604020202020204" pitchFamily="34" charset="0"/>
            <a:buChar char="•"/>
          </a:pPr>
          <a:r>
            <a:rPr lang="en-AU" sz="1600" kern="1200" dirty="0"/>
            <a:t>Handle both numerical and categorical features. </a:t>
          </a:r>
          <a:endParaRPr lang="en-US" sz="1600" kern="1200" dirty="0"/>
        </a:p>
        <a:p>
          <a:pPr marL="171450" lvl="1" indent="-171450" algn="l" defTabSz="711200">
            <a:lnSpc>
              <a:spcPct val="90000"/>
            </a:lnSpc>
            <a:spcBef>
              <a:spcPct val="0"/>
            </a:spcBef>
            <a:spcAft>
              <a:spcPct val="15000"/>
            </a:spcAft>
            <a:buFont typeface="Arial" panose="020B0604020202020204" pitchFamily="34" charset="0"/>
            <a:buChar char="•"/>
          </a:pPr>
          <a:r>
            <a:rPr lang="en-AU" sz="1600" kern="1200" dirty="0"/>
            <a:t>Provides insights into feature importances</a:t>
          </a:r>
          <a:endParaRPr lang="en-US" sz="1600" kern="1200" dirty="0"/>
        </a:p>
      </dsp:txBody>
      <dsp:txXfrm>
        <a:off x="2" y="705327"/>
        <a:ext cx="4740447" cy="3194493"/>
      </dsp:txXfrm>
    </dsp:sp>
    <dsp:sp modelId="{469FB51C-5A88-164A-9210-BB5C8F50AA1A}">
      <dsp:nvSpPr>
        <dsp:cNvPr id="0" name=""/>
        <dsp:cNvSpPr/>
      </dsp:nvSpPr>
      <dsp:spPr>
        <a:xfrm>
          <a:off x="5404159" y="9201"/>
          <a:ext cx="4740447" cy="806400"/>
        </a:xfrm>
        <a:prstGeom prst="rect">
          <a:avLst/>
        </a:prstGeom>
        <a:gradFill rotWithShape="0">
          <a:gsLst>
            <a:gs pos="0">
              <a:schemeClr val="accent2">
                <a:hueOff val="-1469031"/>
                <a:satOff val="-32495"/>
                <a:lumOff val="-6470"/>
                <a:alphaOff val="0"/>
                <a:tint val="94000"/>
                <a:satMod val="105000"/>
                <a:lumMod val="102000"/>
              </a:schemeClr>
            </a:gs>
            <a:gs pos="100000">
              <a:schemeClr val="accent2">
                <a:hueOff val="-1469031"/>
                <a:satOff val="-32495"/>
                <a:lumOff val="-6470"/>
                <a:alphaOff val="0"/>
                <a:shade val="74000"/>
                <a:satMod val="128000"/>
                <a:lumMod val="100000"/>
              </a:schemeClr>
            </a:gs>
          </a:gsLst>
          <a:lin ang="5400000" scaled="0"/>
        </a:gradFill>
        <a:ln w="9525" cap="flat" cmpd="sng" algn="ctr">
          <a:solidFill>
            <a:schemeClr val="accent2">
              <a:hueOff val="-1469031"/>
              <a:satOff val="-32495"/>
              <a:lumOff val="-647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AU" sz="2800" b="1" kern="1200"/>
            <a:t>Hyperparameter Tuning:</a:t>
          </a:r>
          <a:endParaRPr lang="en-US" sz="2800" kern="1200"/>
        </a:p>
      </dsp:txBody>
      <dsp:txXfrm>
        <a:off x="5404159" y="9201"/>
        <a:ext cx="4740447" cy="806400"/>
      </dsp:txXfrm>
    </dsp:sp>
    <dsp:sp modelId="{5DB4D515-F359-DF49-9E80-E3862EE63220}">
      <dsp:nvSpPr>
        <dsp:cNvPr id="0" name=""/>
        <dsp:cNvSpPr/>
      </dsp:nvSpPr>
      <dsp:spPr>
        <a:xfrm>
          <a:off x="5404159" y="815601"/>
          <a:ext cx="4740447" cy="3194493"/>
        </a:xfrm>
        <a:prstGeom prst="rect">
          <a:avLst/>
        </a:prstGeom>
        <a:solidFill>
          <a:schemeClr val="accent2">
            <a:tint val="40000"/>
            <a:alpha val="90000"/>
            <a:hueOff val="-1195736"/>
            <a:satOff val="-42564"/>
            <a:lumOff val="-2706"/>
            <a:alphaOff val="0"/>
          </a:schemeClr>
        </a:solidFill>
        <a:ln w="9525" cap="flat" cmpd="sng" algn="ctr">
          <a:solidFill>
            <a:schemeClr val="accent2">
              <a:tint val="40000"/>
              <a:alpha val="90000"/>
              <a:hueOff val="-1195736"/>
              <a:satOff val="-42564"/>
              <a:lumOff val="-27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None/>
          </a:pPr>
          <a:r>
            <a:rPr lang="en-AU" sz="1600" kern="1200" dirty="0"/>
            <a:t>GridSearchCV includes:</a:t>
          </a:r>
          <a:endParaRPr lang="en-US" sz="1600" kern="1200" dirty="0"/>
        </a:p>
        <a:p>
          <a:pPr marL="342900" lvl="2" indent="-171450" algn="l" defTabSz="711200">
            <a:lnSpc>
              <a:spcPct val="90000"/>
            </a:lnSpc>
            <a:spcBef>
              <a:spcPct val="0"/>
            </a:spcBef>
            <a:spcAft>
              <a:spcPct val="15000"/>
            </a:spcAft>
            <a:buChar char="•"/>
          </a:pPr>
          <a:r>
            <a:rPr lang="en-AU" sz="1600" kern="1200" dirty="0"/>
            <a:t>number of trees (n_estimators)</a:t>
          </a:r>
          <a:endParaRPr lang="en-US" sz="1600" kern="1200" dirty="0"/>
        </a:p>
        <a:p>
          <a:pPr marL="342900" lvl="2" indent="-171450" algn="l" defTabSz="711200">
            <a:lnSpc>
              <a:spcPct val="90000"/>
            </a:lnSpc>
            <a:spcBef>
              <a:spcPct val="0"/>
            </a:spcBef>
            <a:spcAft>
              <a:spcPct val="15000"/>
            </a:spcAft>
            <a:buChar char="•"/>
          </a:pPr>
          <a:r>
            <a:rPr lang="en-AU" sz="1600" kern="1200" dirty="0"/>
            <a:t>maximum tree depth (max_depth), </a:t>
          </a:r>
          <a:endParaRPr lang="en-US" sz="1600" kern="1200" dirty="0"/>
        </a:p>
        <a:p>
          <a:pPr marL="342900" lvl="2" indent="-171450" algn="l" defTabSz="711200">
            <a:lnSpc>
              <a:spcPct val="90000"/>
            </a:lnSpc>
            <a:spcBef>
              <a:spcPct val="0"/>
            </a:spcBef>
            <a:spcAft>
              <a:spcPct val="15000"/>
            </a:spcAft>
            <a:buChar char="•"/>
          </a:pPr>
          <a:r>
            <a:rPr lang="en-AU" sz="1600" kern="1200" dirty="0"/>
            <a:t>minimum samples required to split a node (min_samples_split), </a:t>
          </a:r>
          <a:endParaRPr lang="en-US" sz="1600" kern="1200" dirty="0"/>
        </a:p>
        <a:p>
          <a:pPr marL="342900" lvl="2" indent="-171450" algn="l" defTabSz="711200">
            <a:lnSpc>
              <a:spcPct val="90000"/>
            </a:lnSpc>
            <a:spcBef>
              <a:spcPct val="0"/>
            </a:spcBef>
            <a:spcAft>
              <a:spcPct val="15000"/>
            </a:spcAft>
            <a:buChar char="•"/>
          </a:pPr>
          <a:r>
            <a:rPr lang="en-AU" sz="1600" kern="1200" dirty="0"/>
            <a:t>minimum samples required at a leaf node (min_samples_leaf).</a:t>
          </a:r>
          <a:endParaRPr lang="en-US" sz="1600" kern="1200" dirty="0"/>
        </a:p>
        <a:p>
          <a:pPr marL="342900" lvl="2"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None/>
          </a:pPr>
          <a:r>
            <a:rPr lang="en-AU" sz="1600" kern="1200" dirty="0"/>
            <a:t>The best hyperparameters: </a:t>
          </a:r>
          <a:endParaRPr lang="en-US" sz="1600" kern="1200" dirty="0"/>
        </a:p>
        <a:p>
          <a:pPr marL="342900" lvl="2" indent="-171450" algn="l" defTabSz="711200">
            <a:lnSpc>
              <a:spcPct val="90000"/>
            </a:lnSpc>
            <a:spcBef>
              <a:spcPct val="0"/>
            </a:spcBef>
            <a:spcAft>
              <a:spcPct val="15000"/>
            </a:spcAft>
            <a:buChar char="•"/>
          </a:pPr>
          <a:r>
            <a:rPr lang="en-AU" sz="1600" kern="1200" dirty="0"/>
            <a:t>n_estimators = 100, </a:t>
          </a:r>
          <a:endParaRPr lang="en-US" sz="1600" kern="1200" dirty="0"/>
        </a:p>
        <a:p>
          <a:pPr marL="342900" lvl="2" indent="-171450" algn="l" defTabSz="711200">
            <a:lnSpc>
              <a:spcPct val="90000"/>
            </a:lnSpc>
            <a:spcBef>
              <a:spcPct val="0"/>
            </a:spcBef>
            <a:spcAft>
              <a:spcPct val="15000"/>
            </a:spcAft>
            <a:buChar char="•"/>
          </a:pPr>
          <a:r>
            <a:rPr lang="en-AU" sz="1600" kern="1200" dirty="0"/>
            <a:t>max_depth = 30, </a:t>
          </a:r>
          <a:endParaRPr lang="en-US" sz="1600" kern="1200" dirty="0"/>
        </a:p>
        <a:p>
          <a:pPr marL="342900" lvl="2" indent="-171450" algn="l" defTabSz="711200">
            <a:lnSpc>
              <a:spcPct val="90000"/>
            </a:lnSpc>
            <a:spcBef>
              <a:spcPct val="0"/>
            </a:spcBef>
            <a:spcAft>
              <a:spcPct val="15000"/>
            </a:spcAft>
            <a:buChar char="•"/>
          </a:pPr>
          <a:r>
            <a:rPr lang="en-AU" sz="1600" kern="1200" dirty="0"/>
            <a:t>min_samples_split = 2, </a:t>
          </a:r>
          <a:endParaRPr lang="en-US" sz="1600" kern="1200" dirty="0"/>
        </a:p>
        <a:p>
          <a:pPr marL="342900" lvl="2" indent="-171450" algn="l" defTabSz="711200">
            <a:lnSpc>
              <a:spcPct val="90000"/>
            </a:lnSpc>
            <a:spcBef>
              <a:spcPct val="0"/>
            </a:spcBef>
            <a:spcAft>
              <a:spcPct val="15000"/>
            </a:spcAft>
            <a:buChar char="•"/>
          </a:pPr>
          <a:r>
            <a:rPr lang="en-AU" sz="1600" kern="1200" dirty="0"/>
            <a:t>min_samples_leaf = 1.</a:t>
          </a:r>
          <a:endParaRPr lang="en-US" sz="1600" kern="1200" dirty="0"/>
        </a:p>
      </dsp:txBody>
      <dsp:txXfrm>
        <a:off x="5404159" y="815601"/>
        <a:ext cx="4740447" cy="319449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980D8-71EF-6B4B-AF7E-DE81FBA19F9A}" type="datetimeFigureOut">
              <a:rPr lang="en-US" smtClean="0"/>
              <a:t>8/28/24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FF2AA-8A08-8F47-88BD-1C127A6A8E57}" type="slidenum">
              <a:rPr lang="en-US" smtClean="0"/>
              <a:t>‹#›</a:t>
            </a:fld>
            <a:endParaRPr lang="en-US"/>
          </a:p>
        </p:txBody>
      </p:sp>
    </p:spTree>
    <p:extLst>
      <p:ext uri="{BB962C8B-B14F-4D97-AF65-F5344CB8AC3E}">
        <p14:creationId xmlns:p14="http://schemas.microsoft.com/office/powerpoint/2010/main" val="910506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HR analytics is the process of collecting and analyzing Human Resources (HR)</a:t>
            </a:r>
            <a:r>
              <a:rPr lang="en-US" sz="1200" dirty="0">
                <a:solidFill>
                  <a:srgbClr val="FFFFFF"/>
                </a:solidFill>
                <a:ea typeface="Cambria"/>
                <a:cs typeface="Cambria"/>
                <a:sym typeface="Cambria"/>
              </a:rPr>
              <a:t> data in order to improve an organization’s workforce performance. The process can also be referred to as talent analytics, people analytics, or even workforce analytics. </a:t>
            </a:r>
          </a:p>
          <a:p>
            <a:endParaRPr lang="en-US" dirty="0"/>
          </a:p>
        </p:txBody>
      </p:sp>
      <p:sp>
        <p:nvSpPr>
          <p:cNvPr id="4" name="Slide Number Placeholder 3"/>
          <p:cNvSpPr>
            <a:spLocks noGrp="1"/>
          </p:cNvSpPr>
          <p:nvPr>
            <p:ph type="sldNum" sz="quarter" idx="5"/>
          </p:nvPr>
        </p:nvSpPr>
        <p:spPr/>
        <p:txBody>
          <a:bodyPr/>
          <a:lstStyle/>
          <a:p>
            <a:fld id="{32DFF2AA-8A08-8F47-88BD-1C127A6A8E57}" type="slidenum">
              <a:rPr lang="en-US" smtClean="0"/>
              <a:t>3</a:t>
            </a:fld>
            <a:endParaRPr lang="en-US"/>
          </a:p>
        </p:txBody>
      </p:sp>
    </p:spTree>
    <p:extLst>
      <p:ext uri="{BB962C8B-B14F-4D97-AF65-F5344CB8AC3E}">
        <p14:creationId xmlns:p14="http://schemas.microsoft.com/office/powerpoint/2010/main" val="3423879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Employee attrition is the rate at which employees leave a company. This analysis aims to predict turnover and identify key factors contributing to it, helping to understand who is most likely to leave and why.</a:t>
            </a:r>
            <a:endParaRPr lang="en-US" dirty="0"/>
          </a:p>
        </p:txBody>
      </p:sp>
      <p:sp>
        <p:nvSpPr>
          <p:cNvPr id="4" name="Slide Number Placeholder 3"/>
          <p:cNvSpPr>
            <a:spLocks noGrp="1"/>
          </p:cNvSpPr>
          <p:nvPr>
            <p:ph type="sldNum" sz="quarter" idx="5"/>
          </p:nvPr>
        </p:nvSpPr>
        <p:spPr/>
        <p:txBody>
          <a:bodyPr/>
          <a:lstStyle/>
          <a:p>
            <a:fld id="{32DFF2AA-8A08-8F47-88BD-1C127A6A8E57}" type="slidenum">
              <a:rPr lang="en-US" smtClean="0"/>
              <a:t>4</a:t>
            </a:fld>
            <a:endParaRPr lang="en-US"/>
          </a:p>
        </p:txBody>
      </p:sp>
    </p:spTree>
    <p:extLst>
      <p:ext uri="{BB962C8B-B14F-4D97-AF65-F5344CB8AC3E}">
        <p14:creationId xmlns:p14="http://schemas.microsoft.com/office/powerpoint/2010/main" val="3288926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calculated with a formula.</a:t>
            </a:r>
          </a:p>
        </p:txBody>
      </p:sp>
      <p:sp>
        <p:nvSpPr>
          <p:cNvPr id="4" name="Slide Number Placeholder 3"/>
          <p:cNvSpPr>
            <a:spLocks noGrp="1"/>
          </p:cNvSpPr>
          <p:nvPr>
            <p:ph type="sldNum" sz="quarter" idx="5"/>
          </p:nvPr>
        </p:nvSpPr>
        <p:spPr/>
        <p:txBody>
          <a:bodyPr/>
          <a:lstStyle/>
          <a:p>
            <a:fld id="{32DFF2AA-8A08-8F47-88BD-1C127A6A8E57}" type="slidenum">
              <a:rPr lang="en-US" smtClean="0"/>
              <a:t>5</a:t>
            </a:fld>
            <a:endParaRPr lang="en-US"/>
          </a:p>
        </p:txBody>
      </p:sp>
    </p:spTree>
    <p:extLst>
      <p:ext uri="{BB962C8B-B14F-4D97-AF65-F5344CB8AC3E}">
        <p14:creationId xmlns:p14="http://schemas.microsoft.com/office/powerpoint/2010/main" val="630866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project aims to improve employee satisfaction, reduce costs, and enhance organizational performance by using data to create a positive workplace culture. It's an opportunity to make changes that benefit both employees and the organization.</a:t>
            </a:r>
            <a:endParaRPr lang="en-US" dirty="0"/>
          </a:p>
        </p:txBody>
      </p:sp>
      <p:sp>
        <p:nvSpPr>
          <p:cNvPr id="4" name="Slide Number Placeholder 3"/>
          <p:cNvSpPr>
            <a:spLocks noGrp="1"/>
          </p:cNvSpPr>
          <p:nvPr>
            <p:ph type="sldNum" sz="quarter" idx="5"/>
          </p:nvPr>
        </p:nvSpPr>
        <p:spPr/>
        <p:txBody>
          <a:bodyPr/>
          <a:lstStyle/>
          <a:p>
            <a:fld id="{32DFF2AA-8A08-8F47-88BD-1C127A6A8E57}" type="slidenum">
              <a:rPr lang="en-US" smtClean="0"/>
              <a:t>6</a:t>
            </a:fld>
            <a:endParaRPr lang="en-US"/>
          </a:p>
        </p:txBody>
      </p:sp>
    </p:spTree>
    <p:extLst>
      <p:ext uri="{BB962C8B-B14F-4D97-AF65-F5344CB8AC3E}">
        <p14:creationId xmlns:p14="http://schemas.microsoft.com/office/powerpoint/2010/main" val="221238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857E8E-825D-964A-849E-00052C8FBB18}" type="slidenum">
              <a:rPr lang="en-US" smtClean="0"/>
              <a:t>23</a:t>
            </a:fld>
            <a:endParaRPr lang="en-US"/>
          </a:p>
        </p:txBody>
      </p:sp>
    </p:spTree>
    <p:extLst>
      <p:ext uri="{BB962C8B-B14F-4D97-AF65-F5344CB8AC3E}">
        <p14:creationId xmlns:p14="http://schemas.microsoft.com/office/powerpoint/2010/main" val="3970979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8/28/24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8/28/24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583F-0365-0343-D130-FC4D916C2E22}"/>
              </a:ext>
            </a:extLst>
          </p:cNvPr>
          <p:cNvSpPr>
            <a:spLocks noGrp="1"/>
          </p:cNvSpPr>
          <p:nvPr>
            <p:ph type="ctrTitle"/>
          </p:nvPr>
        </p:nvSpPr>
        <p:spPr/>
        <p:txBody>
          <a:bodyPr/>
          <a:lstStyle/>
          <a:p>
            <a:r>
              <a:rPr lang="en-US" dirty="0"/>
              <a:t>Employee attrition prediction</a:t>
            </a:r>
          </a:p>
        </p:txBody>
      </p:sp>
      <p:sp>
        <p:nvSpPr>
          <p:cNvPr id="3" name="Subtitle 2">
            <a:extLst>
              <a:ext uri="{FF2B5EF4-FFF2-40B4-BE49-F238E27FC236}">
                <a16:creationId xmlns:a16="http://schemas.microsoft.com/office/drawing/2014/main" id="{BDD8D43D-A16B-B3A0-12C9-C90B7B43354F}"/>
              </a:ext>
            </a:extLst>
          </p:cNvPr>
          <p:cNvSpPr>
            <a:spLocks noGrp="1"/>
          </p:cNvSpPr>
          <p:nvPr>
            <p:ph type="subTitle" idx="1"/>
          </p:nvPr>
        </p:nvSpPr>
        <p:spPr>
          <a:xfrm>
            <a:off x="1876424" y="3602037"/>
            <a:ext cx="8791575" cy="2756721"/>
          </a:xfrm>
        </p:spPr>
        <p:txBody>
          <a:bodyPr>
            <a:normAutofit/>
          </a:bodyPr>
          <a:lstStyle/>
          <a:p>
            <a:r>
              <a:rPr lang="en-US" dirty="0"/>
              <a:t>Presented by</a:t>
            </a:r>
          </a:p>
          <a:p>
            <a:r>
              <a:rPr lang="en-US" dirty="0"/>
              <a:t>Thanh Vinh </a:t>
            </a:r>
            <a:r>
              <a:rPr lang="en-US" dirty="0" err="1"/>
              <a:t>Giang</a:t>
            </a:r>
            <a:r>
              <a:rPr lang="en-US" dirty="0"/>
              <a:t> (ALVIN)</a:t>
            </a:r>
          </a:p>
          <a:p>
            <a:r>
              <a:rPr lang="en-US" dirty="0"/>
              <a:t>Mason </a:t>
            </a:r>
            <a:r>
              <a:rPr lang="en-US" dirty="0" err="1"/>
              <a:t>seifaddini</a:t>
            </a:r>
            <a:endParaRPr lang="en-US" dirty="0"/>
          </a:p>
          <a:p>
            <a:r>
              <a:rPr lang="en-US" dirty="0"/>
              <a:t>Rekha </a:t>
            </a:r>
            <a:r>
              <a:rPr lang="en-US" dirty="0" err="1"/>
              <a:t>renukappa</a:t>
            </a:r>
            <a:r>
              <a:rPr lang="en-US" dirty="0"/>
              <a:t> </a:t>
            </a:r>
          </a:p>
          <a:p>
            <a:r>
              <a:rPr lang="en-US" dirty="0"/>
              <a:t>Uma Selvaraj</a:t>
            </a:r>
          </a:p>
        </p:txBody>
      </p:sp>
    </p:spTree>
    <p:extLst>
      <p:ext uri="{BB962C8B-B14F-4D97-AF65-F5344CB8AC3E}">
        <p14:creationId xmlns:p14="http://schemas.microsoft.com/office/powerpoint/2010/main" val="244061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813" y="4212618"/>
            <a:ext cx="9905998" cy="1478570"/>
          </a:xfrm>
        </p:spPr>
        <p:txBody>
          <a:bodyPr lIns="90000">
            <a:noAutofit/>
          </a:bodyPr>
          <a:lstStyle/>
          <a:p>
            <a:r>
              <a:rPr lang="en-AU" sz="1800" dirty="0">
                <a:latin typeface="+mn-lt"/>
              </a:rPr>
              <a:t>- A 16.12% </a:t>
            </a:r>
            <a:r>
              <a:rPr lang="en-AU" sz="1800" cap="none" dirty="0">
                <a:latin typeface="+mn-lt"/>
              </a:rPr>
              <a:t>attrition rate may indicate that the organization has a relatively stable workforce but still faces challenges in retaining a certain percentage of its employees.</a:t>
            </a:r>
            <a:br>
              <a:rPr lang="en-AU" sz="1800" cap="none" dirty="0">
                <a:latin typeface="+mn-lt"/>
              </a:rPr>
            </a:br>
            <a:r>
              <a:rPr lang="en-AU" sz="1800" cap="none" dirty="0">
                <a:latin typeface="+mn-lt"/>
              </a:rPr>
              <a:t>- The attrition rate among males is 17.01%, slightly higher than the overall rate.</a:t>
            </a:r>
            <a:br>
              <a:rPr lang="en-AU" sz="1800" cap="none" dirty="0">
                <a:latin typeface="+mn-lt"/>
              </a:rPr>
            </a:br>
            <a:r>
              <a:rPr lang="en-AU" sz="1800" cap="none" dirty="0">
                <a:latin typeface="+mn-lt"/>
              </a:rPr>
              <a:t>- The attrition rate among females is 14.80%, which is lower than the overall rate and the male attrition rate.</a:t>
            </a:r>
            <a:endParaRPr lang="en-AU" sz="1800" dirty="0">
              <a:latin typeface="+mn-lt"/>
            </a:endParaRPr>
          </a:p>
        </p:txBody>
      </p:sp>
      <p:pic>
        <p:nvPicPr>
          <p:cNvPr id="6" name="Picture 5">
            <a:extLst>
              <a:ext uri="{FF2B5EF4-FFF2-40B4-BE49-F238E27FC236}">
                <a16:creationId xmlns:a16="http://schemas.microsoft.com/office/drawing/2014/main" id="{DFC8D5C5-111E-D339-77B3-F5D2A25FAC43}"/>
              </a:ext>
            </a:extLst>
          </p:cNvPr>
          <p:cNvPicPr>
            <a:picLocks noChangeAspect="1"/>
          </p:cNvPicPr>
          <p:nvPr/>
        </p:nvPicPr>
        <p:blipFill>
          <a:blip r:embed="rId2"/>
          <a:stretch>
            <a:fillRect/>
          </a:stretch>
        </p:blipFill>
        <p:spPr>
          <a:xfrm>
            <a:off x="2438400" y="380998"/>
            <a:ext cx="6934200" cy="3505201"/>
          </a:xfrm>
          <a:prstGeom prst="rect">
            <a:avLst/>
          </a:prstGeom>
        </p:spPr>
      </p:pic>
    </p:spTree>
    <p:extLst>
      <p:ext uri="{BB962C8B-B14F-4D97-AF65-F5344CB8AC3E}">
        <p14:creationId xmlns:p14="http://schemas.microsoft.com/office/powerpoint/2010/main" val="348892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25113"/>
            <a:ext cx="9905998" cy="1478570"/>
          </a:xfrm>
        </p:spPr>
        <p:txBody>
          <a:bodyPr/>
          <a:lstStyle/>
          <a:p>
            <a:r>
              <a:rPr lang="en-AU" dirty="0"/>
              <a:t>All Correlations with Attrition</a:t>
            </a:r>
          </a:p>
        </p:txBody>
      </p:sp>
      <p:sp>
        <p:nvSpPr>
          <p:cNvPr id="3" name="TextBox 2"/>
          <p:cNvSpPr txBox="1"/>
          <p:nvPr/>
        </p:nvSpPr>
        <p:spPr>
          <a:xfrm>
            <a:off x="1536406" y="5560826"/>
            <a:ext cx="8830338" cy="646331"/>
          </a:xfrm>
          <a:prstGeom prst="rect">
            <a:avLst/>
          </a:prstGeom>
          <a:noFill/>
        </p:spPr>
        <p:txBody>
          <a:bodyPr wrap="square" rtlCol="0">
            <a:spAutoFit/>
          </a:bodyPr>
          <a:lstStyle/>
          <a:p>
            <a:r>
              <a:rPr lang="en-US" dirty="0"/>
              <a:t>Correlation analysis shows the influence of various factors on attrition, with variables like overtime and job role being significantly correlated.</a:t>
            </a:r>
            <a:endParaRPr lang="en-AU"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252" y="1637414"/>
            <a:ext cx="8038214" cy="3923412"/>
          </a:xfrm>
        </p:spPr>
      </p:pic>
    </p:spTree>
    <p:extLst>
      <p:ext uri="{BB962C8B-B14F-4D97-AF65-F5344CB8AC3E}">
        <p14:creationId xmlns:p14="http://schemas.microsoft.com/office/powerpoint/2010/main" val="1965809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34738"/>
            <a:ext cx="9927080" cy="1478570"/>
          </a:xfrm>
        </p:spPr>
        <p:txBody>
          <a:bodyPr/>
          <a:lstStyle/>
          <a:p>
            <a:r>
              <a:rPr lang="en-US" dirty="0"/>
              <a:t>Strongest Correlations with Attrition (Threshold &gt; 0.05)</a:t>
            </a:r>
            <a:endParaRPr lang="en-AU"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131" y="1531088"/>
            <a:ext cx="9044246" cy="4385931"/>
          </a:xfrm>
        </p:spPr>
      </p:pic>
      <p:sp>
        <p:nvSpPr>
          <p:cNvPr id="9" name="TextBox 8"/>
          <p:cNvSpPr txBox="1"/>
          <p:nvPr/>
        </p:nvSpPr>
        <p:spPr>
          <a:xfrm>
            <a:off x="1727791" y="5948921"/>
            <a:ext cx="8649586" cy="646331"/>
          </a:xfrm>
          <a:prstGeom prst="rect">
            <a:avLst/>
          </a:prstGeom>
          <a:noFill/>
        </p:spPr>
        <p:txBody>
          <a:bodyPr wrap="square" rtlCol="0">
            <a:spAutoFit/>
          </a:bodyPr>
          <a:lstStyle/>
          <a:p>
            <a:r>
              <a:rPr lang="en-US" dirty="0"/>
              <a:t>Filtering for stronger correlations reveals key factors like overtime, marital status, and specific job roles impacting attrition.</a:t>
            </a:r>
            <a:endParaRPr lang="en-AU" dirty="0"/>
          </a:p>
        </p:txBody>
      </p:sp>
    </p:spTree>
    <p:extLst>
      <p:ext uri="{BB962C8B-B14F-4D97-AF65-F5344CB8AC3E}">
        <p14:creationId xmlns:p14="http://schemas.microsoft.com/office/powerpoint/2010/main" val="4220132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Attrition Rate by Marital Status</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3242" y="1567016"/>
            <a:ext cx="7442791" cy="4224184"/>
          </a:xfrm>
        </p:spPr>
      </p:pic>
      <p:sp>
        <p:nvSpPr>
          <p:cNvPr id="3" name="TextBox 2"/>
          <p:cNvSpPr txBox="1"/>
          <p:nvPr/>
        </p:nvSpPr>
        <p:spPr>
          <a:xfrm>
            <a:off x="1887279" y="5853223"/>
            <a:ext cx="7480005" cy="646331"/>
          </a:xfrm>
          <a:prstGeom prst="rect">
            <a:avLst/>
          </a:prstGeom>
          <a:noFill/>
        </p:spPr>
        <p:txBody>
          <a:bodyPr wrap="square" rtlCol="0">
            <a:spAutoFit/>
          </a:bodyPr>
          <a:lstStyle/>
          <a:p>
            <a:r>
              <a:rPr lang="en-US" dirty="0"/>
              <a:t>Single employees have the highest attrition rate, suggesting marital status plays a role in employee retention.</a:t>
            </a:r>
            <a:endParaRPr lang="en-AU" dirty="0"/>
          </a:p>
        </p:txBody>
      </p:sp>
    </p:spTree>
    <p:extLst>
      <p:ext uri="{BB962C8B-B14F-4D97-AF65-F5344CB8AC3E}">
        <p14:creationId xmlns:p14="http://schemas.microsoft.com/office/powerpoint/2010/main" val="461622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Attrition Percentage by Distance from Home</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8423" y="1824186"/>
            <a:ext cx="7894675" cy="4039670"/>
          </a:xfrm>
        </p:spPr>
      </p:pic>
      <p:sp>
        <p:nvSpPr>
          <p:cNvPr id="3" name="TextBox 2"/>
          <p:cNvSpPr txBox="1"/>
          <p:nvPr/>
        </p:nvSpPr>
        <p:spPr>
          <a:xfrm>
            <a:off x="1679944" y="5863856"/>
            <a:ext cx="8218968" cy="646331"/>
          </a:xfrm>
          <a:prstGeom prst="rect">
            <a:avLst/>
          </a:prstGeom>
          <a:noFill/>
        </p:spPr>
        <p:txBody>
          <a:bodyPr wrap="square" rtlCol="0">
            <a:spAutoFit/>
          </a:bodyPr>
          <a:lstStyle/>
          <a:p>
            <a:r>
              <a:rPr lang="en-US" dirty="0"/>
              <a:t>Distance from home shows mixed impact on attrition, with some living far having low attrition rates, indicating other factors might override distance.</a:t>
            </a:r>
            <a:endParaRPr lang="en-AU" dirty="0"/>
          </a:p>
        </p:txBody>
      </p:sp>
    </p:spTree>
    <p:extLst>
      <p:ext uri="{BB962C8B-B14F-4D97-AF65-F5344CB8AC3E}">
        <p14:creationId xmlns:p14="http://schemas.microsoft.com/office/powerpoint/2010/main" val="2298689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Attrition Rate by Business Travel</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4116" y="1616551"/>
            <a:ext cx="7570382" cy="4064359"/>
          </a:xfrm>
        </p:spPr>
      </p:pic>
      <p:sp>
        <p:nvSpPr>
          <p:cNvPr id="3" name="TextBox 2"/>
          <p:cNvSpPr txBox="1"/>
          <p:nvPr/>
        </p:nvSpPr>
        <p:spPr>
          <a:xfrm>
            <a:off x="1834116" y="5704367"/>
            <a:ext cx="7612912" cy="646331"/>
          </a:xfrm>
          <a:prstGeom prst="rect">
            <a:avLst/>
          </a:prstGeom>
          <a:noFill/>
        </p:spPr>
        <p:txBody>
          <a:bodyPr wrap="square" rtlCol="0">
            <a:spAutoFit/>
          </a:bodyPr>
          <a:lstStyle/>
          <a:p>
            <a:r>
              <a:rPr lang="en-US"/>
              <a:t>Frequent business travel is linked to higher attrition, emphasizing the strain of frequent travel on employees.</a:t>
            </a:r>
            <a:endParaRPr lang="en-AU" dirty="0"/>
          </a:p>
        </p:txBody>
      </p:sp>
    </p:spTree>
    <p:extLst>
      <p:ext uri="{BB962C8B-B14F-4D97-AF65-F5344CB8AC3E}">
        <p14:creationId xmlns:p14="http://schemas.microsoft.com/office/powerpoint/2010/main" val="1508505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Attrition Percentage and Average Salary by Job Role</a:t>
            </a:r>
            <a:endParaRPr lang="en-AU"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721" y="1839433"/>
            <a:ext cx="6969642" cy="3909016"/>
          </a:xfrm>
        </p:spPr>
      </p:pic>
      <p:sp>
        <p:nvSpPr>
          <p:cNvPr id="3" name="TextBox 2"/>
          <p:cNvSpPr txBox="1"/>
          <p:nvPr/>
        </p:nvSpPr>
        <p:spPr>
          <a:xfrm>
            <a:off x="1467293" y="5741581"/>
            <a:ext cx="8218967" cy="646331"/>
          </a:xfrm>
          <a:prstGeom prst="rect">
            <a:avLst/>
          </a:prstGeom>
          <a:noFill/>
        </p:spPr>
        <p:txBody>
          <a:bodyPr wrap="square" rtlCol="0">
            <a:spAutoFit/>
          </a:bodyPr>
          <a:lstStyle/>
          <a:p>
            <a:r>
              <a:rPr lang="en-US" dirty="0"/>
              <a:t>Sales roles, particularly Sales Representatives, have the highest attrition, possibly due to lower average salaries.</a:t>
            </a:r>
            <a:endParaRPr lang="en-AU" dirty="0"/>
          </a:p>
        </p:txBody>
      </p:sp>
    </p:spTree>
    <p:extLst>
      <p:ext uri="{BB962C8B-B14F-4D97-AF65-F5344CB8AC3E}">
        <p14:creationId xmlns:p14="http://schemas.microsoft.com/office/powerpoint/2010/main" val="1093943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Attrition Rate by Job Satisfaction</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4628" y="1629943"/>
            <a:ext cx="6873949" cy="4214418"/>
          </a:xfrm>
        </p:spPr>
      </p:pic>
      <p:sp>
        <p:nvSpPr>
          <p:cNvPr id="5" name="TextBox 4"/>
          <p:cNvSpPr txBox="1"/>
          <p:nvPr/>
        </p:nvSpPr>
        <p:spPr>
          <a:xfrm>
            <a:off x="1547037" y="5869172"/>
            <a:ext cx="7878726" cy="646331"/>
          </a:xfrm>
          <a:prstGeom prst="rect">
            <a:avLst/>
          </a:prstGeom>
          <a:noFill/>
        </p:spPr>
        <p:txBody>
          <a:bodyPr wrap="square" rtlCol="0">
            <a:spAutoFit/>
          </a:bodyPr>
          <a:lstStyle/>
          <a:p>
            <a:r>
              <a:rPr lang="en-US" dirty="0"/>
              <a:t>Low job satisfaction strongly correlates with higher attrition, underscoring the importance of employee engagement.</a:t>
            </a:r>
            <a:endParaRPr lang="en-AU" dirty="0"/>
          </a:p>
        </p:txBody>
      </p:sp>
    </p:spTree>
    <p:extLst>
      <p:ext uri="{BB962C8B-B14F-4D97-AF65-F5344CB8AC3E}">
        <p14:creationId xmlns:p14="http://schemas.microsoft.com/office/powerpoint/2010/main" val="379339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Attrition Percentage and Average Salary by Age Group</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4251" y="1841906"/>
            <a:ext cx="7410212" cy="3949294"/>
          </a:xfrm>
        </p:spPr>
      </p:pic>
      <p:sp>
        <p:nvSpPr>
          <p:cNvPr id="3" name="TextBox 2"/>
          <p:cNvSpPr txBox="1"/>
          <p:nvPr/>
        </p:nvSpPr>
        <p:spPr>
          <a:xfrm>
            <a:off x="1584251" y="5791200"/>
            <a:ext cx="7469372" cy="646331"/>
          </a:xfrm>
          <a:prstGeom prst="rect">
            <a:avLst/>
          </a:prstGeom>
          <a:noFill/>
        </p:spPr>
        <p:txBody>
          <a:bodyPr wrap="square" rtlCol="0">
            <a:spAutoFit/>
          </a:bodyPr>
          <a:lstStyle/>
          <a:p>
            <a:r>
              <a:rPr lang="en-US" dirty="0"/>
              <a:t>Younger employees (&lt;30) show the highest attrition, often linked to lower salaries and career growth opportunities.</a:t>
            </a:r>
            <a:endParaRPr lang="en-AU" dirty="0"/>
          </a:p>
        </p:txBody>
      </p:sp>
    </p:spTree>
    <p:extLst>
      <p:ext uri="{BB962C8B-B14F-4D97-AF65-F5344CB8AC3E}">
        <p14:creationId xmlns:p14="http://schemas.microsoft.com/office/powerpoint/2010/main" val="60457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Attrition Percentage by Salary Group for People Under 30</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0698" y="1809016"/>
            <a:ext cx="7208875" cy="3937882"/>
          </a:xfrm>
        </p:spPr>
      </p:pic>
      <p:sp>
        <p:nvSpPr>
          <p:cNvPr id="3" name="TextBox 2"/>
          <p:cNvSpPr txBox="1"/>
          <p:nvPr/>
        </p:nvSpPr>
        <p:spPr>
          <a:xfrm>
            <a:off x="1780953" y="5746898"/>
            <a:ext cx="7474689" cy="646331"/>
          </a:xfrm>
          <a:prstGeom prst="rect">
            <a:avLst/>
          </a:prstGeom>
          <a:noFill/>
        </p:spPr>
        <p:txBody>
          <a:bodyPr wrap="square" rtlCol="0">
            <a:spAutoFit/>
          </a:bodyPr>
          <a:lstStyle/>
          <a:p>
            <a:r>
              <a:rPr lang="en-US" dirty="0"/>
              <a:t>Lower salary groups under 30 show significantly higher attrition, emphasizing the need for competitive compensation.</a:t>
            </a:r>
            <a:endParaRPr lang="en-AU" dirty="0"/>
          </a:p>
        </p:txBody>
      </p:sp>
    </p:spTree>
    <p:extLst>
      <p:ext uri="{BB962C8B-B14F-4D97-AF65-F5344CB8AC3E}">
        <p14:creationId xmlns:p14="http://schemas.microsoft.com/office/powerpoint/2010/main" val="2004327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BBC07-E433-DF8C-03C2-3F3B815E726B}"/>
              </a:ext>
            </a:extLst>
          </p:cNvPr>
          <p:cNvPicPr>
            <a:picLocks noChangeAspect="1"/>
          </p:cNvPicPr>
          <p:nvPr/>
        </p:nvPicPr>
        <p:blipFill>
          <a:blip r:embed="rId2"/>
          <a:stretch>
            <a:fillRect/>
          </a:stretch>
        </p:blipFill>
        <p:spPr>
          <a:xfrm>
            <a:off x="1155700" y="609600"/>
            <a:ext cx="9804400" cy="5511800"/>
          </a:xfrm>
          <a:prstGeom prst="rect">
            <a:avLst/>
          </a:prstGeom>
        </p:spPr>
      </p:pic>
    </p:spTree>
    <p:extLst>
      <p:ext uri="{BB962C8B-B14F-4D97-AF65-F5344CB8AC3E}">
        <p14:creationId xmlns:p14="http://schemas.microsoft.com/office/powerpoint/2010/main" val="4102530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E8D0-1AC9-F63A-5613-79D923DB7915}"/>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dirty="0"/>
              <a:t>Machine Learning</a:t>
            </a:r>
          </a:p>
        </p:txBody>
      </p:sp>
      <p:graphicFrame>
        <p:nvGraphicFramePr>
          <p:cNvPr id="11" name="TextBox 8">
            <a:extLst>
              <a:ext uri="{FF2B5EF4-FFF2-40B4-BE49-F238E27FC236}">
                <a16:creationId xmlns:a16="http://schemas.microsoft.com/office/drawing/2014/main" id="{9A026A89-A81E-2BF1-C00D-7B28C1947385}"/>
              </a:ext>
            </a:extLst>
          </p:cNvPr>
          <p:cNvGraphicFramePr/>
          <p:nvPr/>
        </p:nvGraphicFramePr>
        <p:xfrm>
          <a:off x="670070" y="1923391"/>
          <a:ext cx="10510119" cy="4156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4086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2">
            <a:extLst>
              <a:ext uri="{FF2B5EF4-FFF2-40B4-BE49-F238E27FC236}">
                <a16:creationId xmlns:a16="http://schemas.microsoft.com/office/drawing/2014/main" id="{F6DE6273-622A-27E4-6D23-18CB973BB40A}"/>
              </a:ext>
            </a:extLst>
          </p:cNvPr>
          <p:cNvGraphicFramePr>
            <a:graphicFrameLocks noGrp="1"/>
          </p:cNvGraphicFramePr>
          <p:nvPr>
            <p:ph idx="1"/>
          </p:nvPr>
        </p:nvGraphicFramePr>
        <p:xfrm>
          <a:off x="1143000" y="2224087"/>
          <a:ext cx="9905999" cy="3541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49E992DA-0FC5-7343-B088-B22CE233FF09}"/>
              </a:ext>
            </a:extLst>
          </p:cNvPr>
          <p:cNvGrpSpPr/>
          <p:nvPr/>
        </p:nvGrpSpPr>
        <p:grpSpPr>
          <a:xfrm>
            <a:off x="1316148" y="804347"/>
            <a:ext cx="3802262" cy="968697"/>
            <a:chOff x="423881" y="40920"/>
            <a:chExt cx="1860791" cy="835668"/>
          </a:xfrm>
        </p:grpSpPr>
        <p:sp>
          <p:nvSpPr>
            <p:cNvPr id="5" name="Rounded Rectangle 4">
              <a:extLst>
                <a:ext uri="{FF2B5EF4-FFF2-40B4-BE49-F238E27FC236}">
                  <a16:creationId xmlns:a16="http://schemas.microsoft.com/office/drawing/2014/main" id="{F0F409EB-D1EC-081B-1E79-BE46984754D6}"/>
                </a:ext>
              </a:extLst>
            </p:cNvPr>
            <p:cNvSpPr/>
            <p:nvPr/>
          </p:nvSpPr>
          <p:spPr>
            <a:xfrm>
              <a:off x="423881" y="40920"/>
              <a:ext cx="1771689" cy="835668"/>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txBody>
            <a:bodyPr/>
            <a:lstStyle/>
            <a:p>
              <a:endParaRPr lang="en-US"/>
            </a:p>
          </p:txBody>
        </p:sp>
        <p:sp>
          <p:nvSpPr>
            <p:cNvPr id="6" name="Rounded Rectangle 4">
              <a:extLst>
                <a:ext uri="{FF2B5EF4-FFF2-40B4-BE49-F238E27FC236}">
                  <a16:creationId xmlns:a16="http://schemas.microsoft.com/office/drawing/2014/main" id="{7A8CB863-B932-9294-21A1-3D6F6906229F}"/>
                </a:ext>
              </a:extLst>
            </p:cNvPr>
            <p:cNvSpPr txBox="1"/>
            <p:nvPr/>
          </p:nvSpPr>
          <p:spPr>
            <a:xfrm>
              <a:off x="512983" y="85470"/>
              <a:ext cx="1771689" cy="7911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49530" rIns="99060" bIns="49530" numCol="1" spcCol="1270" anchor="ctr" anchorCtr="0">
              <a:noAutofit/>
            </a:bodyPr>
            <a:lstStyle/>
            <a:p>
              <a:pPr marL="0" lvl="0" indent="0" defTabSz="1155700">
                <a:lnSpc>
                  <a:spcPct val="90000"/>
                </a:lnSpc>
                <a:spcBef>
                  <a:spcPct val="0"/>
                </a:spcBef>
                <a:spcAft>
                  <a:spcPct val="35000"/>
                </a:spcAft>
                <a:buNone/>
              </a:pPr>
              <a:r>
                <a:rPr lang="en-AU" sz="2600" b="1" i="0" kern="1200" dirty="0"/>
                <a:t>Preprocessing</a:t>
              </a:r>
              <a:endParaRPr lang="en-US" sz="2600" kern="1200" dirty="0"/>
            </a:p>
          </p:txBody>
        </p:sp>
      </p:grpSp>
    </p:spTree>
    <p:extLst>
      <p:ext uri="{BB962C8B-B14F-4D97-AF65-F5344CB8AC3E}">
        <p14:creationId xmlns:p14="http://schemas.microsoft.com/office/powerpoint/2010/main" val="1098085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 name="Content Placeholder 2">
            <a:extLst>
              <a:ext uri="{FF2B5EF4-FFF2-40B4-BE49-F238E27FC236}">
                <a16:creationId xmlns:a16="http://schemas.microsoft.com/office/drawing/2014/main" id="{2F6E705B-3BA3-6D61-E1C3-FA83587ACFDA}"/>
              </a:ext>
            </a:extLst>
          </p:cNvPr>
          <p:cNvGraphicFramePr>
            <a:graphicFrameLocks noGrp="1"/>
          </p:cNvGraphicFramePr>
          <p:nvPr>
            <p:ph idx="1"/>
          </p:nvPr>
        </p:nvGraphicFramePr>
        <p:xfrm>
          <a:off x="1141413" y="2097088"/>
          <a:ext cx="10144656" cy="4019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3B2245D8-CED3-68C5-09A4-DFCFFA3B03A1}"/>
              </a:ext>
            </a:extLst>
          </p:cNvPr>
          <p:cNvGrpSpPr/>
          <p:nvPr/>
        </p:nvGrpSpPr>
        <p:grpSpPr>
          <a:xfrm>
            <a:off x="1141413" y="605308"/>
            <a:ext cx="2921274" cy="886472"/>
            <a:chOff x="423881" y="1108141"/>
            <a:chExt cx="2921274" cy="886472"/>
          </a:xfrm>
        </p:grpSpPr>
        <p:sp>
          <p:nvSpPr>
            <p:cNvPr id="68" name="Rounded Rectangle 67">
              <a:extLst>
                <a:ext uri="{FF2B5EF4-FFF2-40B4-BE49-F238E27FC236}">
                  <a16:creationId xmlns:a16="http://schemas.microsoft.com/office/drawing/2014/main" id="{735B4101-0347-7AC9-CBA2-52272345E275}"/>
                </a:ext>
              </a:extLst>
            </p:cNvPr>
            <p:cNvSpPr/>
            <p:nvPr/>
          </p:nvSpPr>
          <p:spPr>
            <a:xfrm>
              <a:off x="423881" y="1108141"/>
              <a:ext cx="2921274" cy="886472"/>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US"/>
            </a:p>
          </p:txBody>
        </p:sp>
        <p:sp>
          <p:nvSpPr>
            <p:cNvPr id="128" name="Rounded Rectangle 4">
              <a:extLst>
                <a:ext uri="{FF2B5EF4-FFF2-40B4-BE49-F238E27FC236}">
                  <a16:creationId xmlns:a16="http://schemas.microsoft.com/office/drawing/2014/main" id="{930ABD8A-4D88-6AF0-F885-7EBA864D3A23}"/>
                </a:ext>
              </a:extLst>
            </p:cNvPr>
            <p:cNvSpPr txBox="1"/>
            <p:nvPr/>
          </p:nvSpPr>
          <p:spPr>
            <a:xfrm>
              <a:off x="467155" y="1151415"/>
              <a:ext cx="2834726" cy="7999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49530" rIns="99060" bIns="49530" numCol="1" spcCol="1270" anchor="ctr" anchorCtr="0">
              <a:noAutofit/>
            </a:bodyPr>
            <a:lstStyle/>
            <a:p>
              <a:pPr marL="0" lvl="0" indent="0" defTabSz="1155700">
                <a:lnSpc>
                  <a:spcPct val="90000"/>
                </a:lnSpc>
                <a:spcBef>
                  <a:spcPct val="0"/>
                </a:spcBef>
                <a:spcAft>
                  <a:spcPct val="35000"/>
                </a:spcAft>
                <a:buNone/>
              </a:pPr>
              <a:r>
                <a:rPr lang="en-AU" sz="2600" b="1" i="0" kern="1200" dirty="0"/>
                <a:t>Model Training</a:t>
              </a:r>
              <a:endParaRPr lang="en-US" sz="2600" kern="1200" dirty="0"/>
            </a:p>
          </p:txBody>
        </p:sp>
      </p:grpSp>
    </p:spTree>
    <p:extLst>
      <p:ext uri="{BB962C8B-B14F-4D97-AF65-F5344CB8AC3E}">
        <p14:creationId xmlns:p14="http://schemas.microsoft.com/office/powerpoint/2010/main" val="314634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E660B51-696D-D50C-9168-2E48E2572B8A}"/>
              </a:ext>
            </a:extLst>
          </p:cNvPr>
          <p:cNvGrpSpPr/>
          <p:nvPr/>
        </p:nvGrpSpPr>
        <p:grpSpPr>
          <a:xfrm>
            <a:off x="545441" y="589422"/>
            <a:ext cx="4227526" cy="835848"/>
            <a:chOff x="423881" y="2198137"/>
            <a:chExt cx="2903113" cy="835848"/>
          </a:xfrm>
        </p:grpSpPr>
        <p:sp>
          <p:nvSpPr>
            <p:cNvPr id="32" name="Rounded Rectangle 31">
              <a:extLst>
                <a:ext uri="{FF2B5EF4-FFF2-40B4-BE49-F238E27FC236}">
                  <a16:creationId xmlns:a16="http://schemas.microsoft.com/office/drawing/2014/main" id="{29B06B60-58C6-CE14-DDA9-02DBD5996E4F}"/>
                </a:ext>
              </a:extLst>
            </p:cNvPr>
            <p:cNvSpPr/>
            <p:nvPr/>
          </p:nvSpPr>
          <p:spPr>
            <a:xfrm>
              <a:off x="423881" y="2198137"/>
              <a:ext cx="2903113" cy="835848"/>
            </a:xfrm>
            <a:prstGeom prst="roundRect">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a:lstStyle/>
            <a:p>
              <a:endParaRPr lang="en-US"/>
            </a:p>
          </p:txBody>
        </p:sp>
        <p:sp>
          <p:nvSpPr>
            <p:cNvPr id="33" name="Rounded Rectangle 4">
              <a:extLst>
                <a:ext uri="{FF2B5EF4-FFF2-40B4-BE49-F238E27FC236}">
                  <a16:creationId xmlns:a16="http://schemas.microsoft.com/office/drawing/2014/main" id="{1AD47DD2-4DB8-3B25-F07F-1BE294AC4757}"/>
                </a:ext>
              </a:extLst>
            </p:cNvPr>
            <p:cNvSpPr txBox="1"/>
            <p:nvPr/>
          </p:nvSpPr>
          <p:spPr>
            <a:xfrm>
              <a:off x="464684" y="2238940"/>
              <a:ext cx="2821507" cy="7542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49530" rIns="99060" bIns="49530" numCol="1" spcCol="1270" anchor="ctr" anchorCtr="0">
              <a:noAutofit/>
            </a:bodyPr>
            <a:lstStyle/>
            <a:p>
              <a:pPr marL="0" lvl="0" indent="0" defTabSz="1155700">
                <a:lnSpc>
                  <a:spcPct val="90000"/>
                </a:lnSpc>
                <a:spcBef>
                  <a:spcPct val="0"/>
                </a:spcBef>
                <a:spcAft>
                  <a:spcPct val="35000"/>
                </a:spcAft>
                <a:buNone/>
              </a:pPr>
              <a:r>
                <a:rPr lang="en-AU" sz="2600" b="1" i="0" kern="1200" dirty="0"/>
                <a:t>Evaluate the Model</a:t>
              </a:r>
              <a:r>
                <a:rPr lang="en-AU" sz="2600" b="0" i="0" kern="1200" dirty="0"/>
                <a:t> </a:t>
              </a:r>
              <a:endParaRPr lang="en-US" sz="2600" kern="1200" dirty="0"/>
            </a:p>
          </p:txBody>
        </p:sp>
      </p:grpSp>
      <p:pic>
        <p:nvPicPr>
          <p:cNvPr id="35" name="Picture 34">
            <a:extLst>
              <a:ext uri="{FF2B5EF4-FFF2-40B4-BE49-F238E27FC236}">
                <a16:creationId xmlns:a16="http://schemas.microsoft.com/office/drawing/2014/main" id="{1F06779F-5130-7DB7-D44B-D9689BC9E585}"/>
              </a:ext>
            </a:extLst>
          </p:cNvPr>
          <p:cNvPicPr>
            <a:picLocks noChangeAspect="1"/>
          </p:cNvPicPr>
          <p:nvPr/>
        </p:nvPicPr>
        <p:blipFill>
          <a:blip r:embed="rId3"/>
          <a:stretch>
            <a:fillRect/>
          </a:stretch>
        </p:blipFill>
        <p:spPr>
          <a:xfrm>
            <a:off x="6331671" y="2818090"/>
            <a:ext cx="4646105" cy="2390714"/>
          </a:xfrm>
          <a:prstGeom prst="rect">
            <a:avLst/>
          </a:prstGeom>
        </p:spPr>
      </p:pic>
      <p:pic>
        <p:nvPicPr>
          <p:cNvPr id="39" name="Picture 38">
            <a:extLst>
              <a:ext uri="{FF2B5EF4-FFF2-40B4-BE49-F238E27FC236}">
                <a16:creationId xmlns:a16="http://schemas.microsoft.com/office/drawing/2014/main" id="{4F88B01E-F690-294E-7623-A1869CD4D280}"/>
              </a:ext>
            </a:extLst>
          </p:cNvPr>
          <p:cNvPicPr>
            <a:picLocks noChangeAspect="1"/>
          </p:cNvPicPr>
          <p:nvPr/>
        </p:nvPicPr>
        <p:blipFill>
          <a:blip r:embed="rId4"/>
          <a:stretch>
            <a:fillRect/>
          </a:stretch>
        </p:blipFill>
        <p:spPr>
          <a:xfrm>
            <a:off x="834668" y="2818090"/>
            <a:ext cx="4646105" cy="2390714"/>
          </a:xfrm>
          <a:prstGeom prst="rect">
            <a:avLst/>
          </a:prstGeom>
        </p:spPr>
      </p:pic>
      <p:grpSp>
        <p:nvGrpSpPr>
          <p:cNvPr id="40" name="Group 39">
            <a:extLst>
              <a:ext uri="{FF2B5EF4-FFF2-40B4-BE49-F238E27FC236}">
                <a16:creationId xmlns:a16="http://schemas.microsoft.com/office/drawing/2014/main" id="{4B1D13AB-3B9F-D739-8198-B7EFC77FE031}"/>
              </a:ext>
            </a:extLst>
          </p:cNvPr>
          <p:cNvGrpSpPr/>
          <p:nvPr/>
        </p:nvGrpSpPr>
        <p:grpSpPr>
          <a:xfrm>
            <a:off x="2269235" y="2130931"/>
            <a:ext cx="1576901" cy="470867"/>
            <a:chOff x="423881" y="1108141"/>
            <a:chExt cx="2921274" cy="886472"/>
          </a:xfrm>
        </p:grpSpPr>
        <p:sp>
          <p:nvSpPr>
            <p:cNvPr id="41" name="Rounded Rectangle 40">
              <a:extLst>
                <a:ext uri="{FF2B5EF4-FFF2-40B4-BE49-F238E27FC236}">
                  <a16:creationId xmlns:a16="http://schemas.microsoft.com/office/drawing/2014/main" id="{AB7A2696-0E8B-EE73-F7A4-F58CDEED86E8}"/>
                </a:ext>
              </a:extLst>
            </p:cNvPr>
            <p:cNvSpPr/>
            <p:nvPr/>
          </p:nvSpPr>
          <p:spPr>
            <a:xfrm>
              <a:off x="423881" y="1108141"/>
              <a:ext cx="2921274" cy="886472"/>
            </a:xfrm>
            <a:prstGeom prst="roundRect">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US"/>
            </a:p>
          </p:txBody>
        </p:sp>
        <p:sp>
          <p:nvSpPr>
            <p:cNvPr id="42" name="Rounded Rectangle 4">
              <a:extLst>
                <a:ext uri="{FF2B5EF4-FFF2-40B4-BE49-F238E27FC236}">
                  <a16:creationId xmlns:a16="http://schemas.microsoft.com/office/drawing/2014/main" id="{400C9616-1988-5052-F4E1-8BFAE2DA486E}"/>
                </a:ext>
              </a:extLst>
            </p:cNvPr>
            <p:cNvSpPr txBox="1"/>
            <p:nvPr/>
          </p:nvSpPr>
          <p:spPr>
            <a:xfrm>
              <a:off x="467155" y="1151415"/>
              <a:ext cx="2834726" cy="79992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1" i="0" kern="1200" dirty="0"/>
                <a:t>Before</a:t>
              </a:r>
              <a:endParaRPr lang="en-US" sz="2600" kern="1200" dirty="0"/>
            </a:p>
          </p:txBody>
        </p:sp>
      </p:grpSp>
      <p:grpSp>
        <p:nvGrpSpPr>
          <p:cNvPr id="43" name="Group 42">
            <a:extLst>
              <a:ext uri="{FF2B5EF4-FFF2-40B4-BE49-F238E27FC236}">
                <a16:creationId xmlns:a16="http://schemas.microsoft.com/office/drawing/2014/main" id="{B7FA79FA-9596-6739-FD04-22E2FA85C569}"/>
              </a:ext>
            </a:extLst>
          </p:cNvPr>
          <p:cNvGrpSpPr/>
          <p:nvPr/>
        </p:nvGrpSpPr>
        <p:grpSpPr>
          <a:xfrm>
            <a:off x="7719499" y="2143823"/>
            <a:ext cx="1576901" cy="470867"/>
            <a:chOff x="423881" y="1108141"/>
            <a:chExt cx="2921274" cy="886472"/>
          </a:xfrm>
          <a:solidFill>
            <a:srgbClr val="92D050"/>
          </a:solidFill>
        </p:grpSpPr>
        <p:sp>
          <p:nvSpPr>
            <p:cNvPr id="44" name="Rounded Rectangle 43">
              <a:extLst>
                <a:ext uri="{FF2B5EF4-FFF2-40B4-BE49-F238E27FC236}">
                  <a16:creationId xmlns:a16="http://schemas.microsoft.com/office/drawing/2014/main" id="{9D2DDA3C-A8DE-E5F6-26E0-5C04D68BCC37}"/>
                </a:ext>
              </a:extLst>
            </p:cNvPr>
            <p:cNvSpPr/>
            <p:nvPr/>
          </p:nvSpPr>
          <p:spPr>
            <a:xfrm>
              <a:off x="423881" y="1108141"/>
              <a:ext cx="2921274" cy="886472"/>
            </a:xfrm>
            <a:prstGeom prst="roundRect">
              <a:avLst/>
            </a:prstGeom>
            <a:grp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US"/>
            </a:p>
          </p:txBody>
        </p:sp>
        <p:sp>
          <p:nvSpPr>
            <p:cNvPr id="45" name="Rounded Rectangle 4">
              <a:extLst>
                <a:ext uri="{FF2B5EF4-FFF2-40B4-BE49-F238E27FC236}">
                  <a16:creationId xmlns:a16="http://schemas.microsoft.com/office/drawing/2014/main" id="{B6F0B7AB-78C4-EFAA-E4C2-87ED7D0669C3}"/>
                </a:ext>
              </a:extLst>
            </p:cNvPr>
            <p:cNvSpPr txBox="1"/>
            <p:nvPr/>
          </p:nvSpPr>
          <p:spPr>
            <a:xfrm>
              <a:off x="467155" y="1151415"/>
              <a:ext cx="2834726" cy="79992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AU" sz="2600" b="1" i="0" kern="1200" dirty="0"/>
                <a:t>After</a:t>
              </a:r>
              <a:endParaRPr lang="en-US" sz="2600" kern="1200" dirty="0"/>
            </a:p>
          </p:txBody>
        </p:sp>
      </p:grpSp>
    </p:spTree>
    <p:extLst>
      <p:ext uri="{BB962C8B-B14F-4D97-AF65-F5344CB8AC3E}">
        <p14:creationId xmlns:p14="http://schemas.microsoft.com/office/powerpoint/2010/main" val="345259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green and black text&#10;&#10;Description automatically generated">
            <a:extLst>
              <a:ext uri="{FF2B5EF4-FFF2-40B4-BE49-F238E27FC236}">
                <a16:creationId xmlns:a16="http://schemas.microsoft.com/office/drawing/2014/main" id="{3F920C71-7DBC-515A-6C0A-C4BEB380DC1D}"/>
              </a:ext>
            </a:extLst>
          </p:cNvPr>
          <p:cNvPicPr>
            <a:picLocks noGrp="1" noChangeAspect="1"/>
          </p:cNvPicPr>
          <p:nvPr>
            <p:ph idx="1"/>
          </p:nvPr>
        </p:nvPicPr>
        <p:blipFill>
          <a:blip r:embed="rId2"/>
          <a:stretch>
            <a:fillRect/>
          </a:stretch>
        </p:blipFill>
        <p:spPr>
          <a:xfrm>
            <a:off x="1572298" y="1841319"/>
            <a:ext cx="8680061" cy="4531665"/>
          </a:xfrm>
        </p:spPr>
      </p:pic>
      <p:grpSp>
        <p:nvGrpSpPr>
          <p:cNvPr id="8" name="Group 7">
            <a:extLst>
              <a:ext uri="{FF2B5EF4-FFF2-40B4-BE49-F238E27FC236}">
                <a16:creationId xmlns:a16="http://schemas.microsoft.com/office/drawing/2014/main" id="{F535753E-6BB5-090D-FB4B-819DA9CE212B}"/>
              </a:ext>
            </a:extLst>
          </p:cNvPr>
          <p:cNvGrpSpPr/>
          <p:nvPr/>
        </p:nvGrpSpPr>
        <p:grpSpPr>
          <a:xfrm>
            <a:off x="1572298" y="579675"/>
            <a:ext cx="3602603" cy="855344"/>
            <a:chOff x="423881" y="3231991"/>
            <a:chExt cx="2917907" cy="855344"/>
          </a:xfrm>
        </p:grpSpPr>
        <p:sp>
          <p:nvSpPr>
            <p:cNvPr id="9" name="Rounded Rectangle 8">
              <a:extLst>
                <a:ext uri="{FF2B5EF4-FFF2-40B4-BE49-F238E27FC236}">
                  <a16:creationId xmlns:a16="http://schemas.microsoft.com/office/drawing/2014/main" id="{4F7DA358-313A-8E0F-D4AB-7934964C2BC0}"/>
                </a:ext>
              </a:extLst>
            </p:cNvPr>
            <p:cNvSpPr/>
            <p:nvPr/>
          </p:nvSpPr>
          <p:spPr>
            <a:xfrm>
              <a:off x="423881" y="3231991"/>
              <a:ext cx="2917907" cy="855344"/>
            </a:xfrm>
            <a:prstGeom prst="roundRect">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a:lstStyle/>
            <a:p>
              <a:endParaRPr lang="en-US"/>
            </a:p>
          </p:txBody>
        </p:sp>
        <p:sp>
          <p:nvSpPr>
            <p:cNvPr id="10" name="Rounded Rectangle 4">
              <a:extLst>
                <a:ext uri="{FF2B5EF4-FFF2-40B4-BE49-F238E27FC236}">
                  <a16:creationId xmlns:a16="http://schemas.microsoft.com/office/drawing/2014/main" id="{04B1C456-3603-7ECD-F056-FC74C82AF392}"/>
                </a:ext>
              </a:extLst>
            </p:cNvPr>
            <p:cNvSpPr txBox="1"/>
            <p:nvPr/>
          </p:nvSpPr>
          <p:spPr>
            <a:xfrm>
              <a:off x="465635" y="3273745"/>
              <a:ext cx="2834399" cy="7718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49530" rIns="99060" bIns="49530" numCol="1" spcCol="1270" anchor="ctr" anchorCtr="0">
              <a:noAutofit/>
            </a:bodyPr>
            <a:lstStyle/>
            <a:p>
              <a:pPr marL="0" lvl="0" indent="0" defTabSz="1155700">
                <a:lnSpc>
                  <a:spcPct val="90000"/>
                </a:lnSpc>
                <a:spcBef>
                  <a:spcPct val="0"/>
                </a:spcBef>
                <a:spcAft>
                  <a:spcPct val="35000"/>
                </a:spcAft>
                <a:buNone/>
              </a:pPr>
              <a:r>
                <a:rPr lang="en-AU" sz="2600" b="1" i="0" kern="1200" dirty="0"/>
                <a:t>Feature Importances</a:t>
              </a:r>
              <a:endParaRPr lang="en-US" sz="2600" kern="1200" dirty="0"/>
            </a:p>
          </p:txBody>
        </p:sp>
      </p:grpSp>
    </p:spTree>
    <p:extLst>
      <p:ext uri="{BB962C8B-B14F-4D97-AF65-F5344CB8AC3E}">
        <p14:creationId xmlns:p14="http://schemas.microsoft.com/office/powerpoint/2010/main" val="1246657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7563F-3BD1-2041-1273-97BF3445D48D}"/>
              </a:ext>
            </a:extLst>
          </p:cNvPr>
          <p:cNvSpPr>
            <a:spLocks noGrp="1"/>
          </p:cNvSpPr>
          <p:nvPr>
            <p:ph type="title"/>
          </p:nvPr>
        </p:nvSpPr>
        <p:spPr>
          <a:xfrm>
            <a:off x="1751013" y="2268643"/>
            <a:ext cx="9905998" cy="1478570"/>
          </a:xfrm>
        </p:spPr>
        <p:txBody>
          <a:bodyPr>
            <a:normAutofit/>
          </a:bodyPr>
          <a:lstStyle/>
          <a:p>
            <a:r>
              <a:rPr lang="en-US" dirty="0"/>
              <a:t>Deploy the model using </a:t>
            </a:r>
            <a:r>
              <a:rPr lang="en-US" dirty="0" err="1"/>
              <a:t>Gradio</a:t>
            </a:r>
            <a:endParaRPr lang="en-US" dirty="0"/>
          </a:p>
        </p:txBody>
      </p:sp>
    </p:spTree>
    <p:extLst>
      <p:ext uri="{BB962C8B-B14F-4D97-AF65-F5344CB8AC3E}">
        <p14:creationId xmlns:p14="http://schemas.microsoft.com/office/powerpoint/2010/main" val="4126432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35CB41-A7E8-101D-A1F6-147DEA67237B}"/>
              </a:ext>
            </a:extLst>
          </p:cNvPr>
          <p:cNvSpPr>
            <a:spLocks noGrp="1"/>
          </p:cNvSpPr>
          <p:nvPr>
            <p:ph idx="1"/>
          </p:nvPr>
        </p:nvSpPr>
        <p:spPr>
          <a:xfrm>
            <a:off x="1141412" y="578069"/>
            <a:ext cx="9905999" cy="5213132"/>
          </a:xfrm>
        </p:spPr>
        <p:txBody>
          <a:bodyPr>
            <a:normAutofit fontScale="77500" lnSpcReduction="20000"/>
          </a:bodyPr>
          <a:lstStyle/>
          <a:p>
            <a:pPr marL="0" indent="0" algn="l">
              <a:buNone/>
            </a:pPr>
            <a:endParaRPr lang="en-AU" sz="2800" b="0" i="0" dirty="0">
              <a:effectLst/>
            </a:endParaRPr>
          </a:p>
          <a:p>
            <a:r>
              <a:rPr lang="en-AU" sz="2800" b="1" i="0" dirty="0">
                <a:effectLst/>
              </a:rPr>
              <a:t>Summary of Findings:</a:t>
            </a:r>
            <a:endParaRPr lang="en-AU" sz="2800" b="0" i="0" dirty="0">
              <a:effectLst/>
            </a:endParaRPr>
          </a:p>
          <a:p>
            <a:pPr algn="l">
              <a:buFont typeface="Arial" panose="020B0604020202020204" pitchFamily="34" charset="0"/>
              <a:buChar char="•"/>
            </a:pPr>
            <a:r>
              <a:rPr lang="en-AU" sz="2800" b="0" i="0" dirty="0">
                <a:effectLst/>
              </a:rPr>
              <a:t>The Random Forest has a high accuracy score at </a:t>
            </a:r>
            <a:r>
              <a:rPr lang="en-AU" sz="2800" dirty="0"/>
              <a:t>91</a:t>
            </a:r>
            <a:r>
              <a:rPr lang="en-AU" sz="2800" b="0" i="0" dirty="0">
                <a:effectLst/>
              </a:rPr>
              <a:t>%</a:t>
            </a:r>
          </a:p>
          <a:p>
            <a:pPr algn="l">
              <a:buFont typeface="Arial" panose="020B0604020202020204" pitchFamily="34" charset="0"/>
              <a:buChar char="•"/>
            </a:pPr>
            <a:r>
              <a:rPr lang="en-AU" sz="2800" b="0" i="0" dirty="0">
                <a:effectLst/>
              </a:rPr>
              <a:t>The Random Forest model has identified key factors contributing to employee attrition, with Stock Option Level and Job Satisfaction being the most influential.</a:t>
            </a:r>
          </a:p>
          <a:p>
            <a:pPr algn="l">
              <a:buFont typeface="Arial" panose="020B0604020202020204" pitchFamily="34" charset="0"/>
              <a:buChar char="•"/>
            </a:pPr>
            <a:r>
              <a:rPr lang="en-AU" sz="2800" b="1" i="0" dirty="0">
                <a:effectLst/>
              </a:rPr>
              <a:t>Practical Implications:</a:t>
            </a:r>
            <a:endParaRPr lang="en-AU" sz="2800" b="0" i="0" dirty="0">
              <a:effectLst/>
            </a:endParaRPr>
          </a:p>
          <a:p>
            <a:pPr algn="l">
              <a:buFont typeface="Arial" panose="020B0604020202020204" pitchFamily="34" charset="0"/>
              <a:buChar char="•"/>
            </a:pPr>
            <a:r>
              <a:rPr lang="en-AU" sz="2800" b="0" i="0" dirty="0">
                <a:effectLst/>
              </a:rPr>
              <a:t>HR departments should consider focusing on competitive salary packages and monitoring overtime hours to reduce attrition. Younger employees might benefit from targeted retention programs.</a:t>
            </a:r>
          </a:p>
          <a:p>
            <a:pPr algn="l">
              <a:buFont typeface="Arial" panose="020B0604020202020204" pitchFamily="34" charset="0"/>
              <a:buChar char="•"/>
            </a:pPr>
            <a:r>
              <a:rPr lang="en-AU" sz="2800" b="1" i="0" dirty="0">
                <a:effectLst/>
              </a:rPr>
              <a:t>Next Steps:</a:t>
            </a:r>
            <a:endParaRPr lang="en-AU" sz="2800" b="0" i="0" dirty="0">
              <a:effectLst/>
            </a:endParaRPr>
          </a:p>
          <a:p>
            <a:pPr algn="l">
              <a:buFont typeface="Arial" panose="020B0604020202020204" pitchFamily="34" charset="0"/>
              <a:buChar char="•"/>
            </a:pPr>
            <a:r>
              <a:rPr lang="en-AU" sz="2800" b="0" i="0" dirty="0">
                <a:effectLst/>
              </a:rPr>
              <a:t>To further improve the model, exploring other models like Gradient Boosting Machines or tuning more hyperparameters could yield better results.</a:t>
            </a:r>
          </a:p>
          <a:p>
            <a:endParaRPr lang="en-US" dirty="0"/>
          </a:p>
        </p:txBody>
      </p:sp>
    </p:spTree>
    <p:extLst>
      <p:ext uri="{BB962C8B-B14F-4D97-AF65-F5344CB8AC3E}">
        <p14:creationId xmlns:p14="http://schemas.microsoft.com/office/powerpoint/2010/main" val="2420460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CE9740-237A-F938-49F8-93B713EB0685}"/>
              </a:ext>
            </a:extLst>
          </p:cNvPr>
          <p:cNvSpPr>
            <a:spLocks noGrp="1"/>
          </p:cNvSpPr>
          <p:nvPr>
            <p:ph idx="1"/>
          </p:nvPr>
        </p:nvSpPr>
        <p:spPr>
          <a:xfrm>
            <a:off x="1141412" y="472966"/>
            <a:ext cx="9905999" cy="5318235"/>
          </a:xfrm>
        </p:spPr>
        <p:txBody>
          <a:bodyPr>
            <a:normAutofit/>
          </a:bodyPr>
          <a:lstStyle/>
          <a:p>
            <a:r>
              <a:rPr lang="en-AU" sz="2000" b="0" i="0" dirty="0">
                <a:effectLst/>
              </a:rPr>
              <a:t>CONCLUSION</a:t>
            </a:r>
          </a:p>
          <a:p>
            <a:r>
              <a:rPr lang="en-AU" sz="2000" b="0" i="0" dirty="0">
                <a:effectLst/>
              </a:rPr>
              <a:t>In conclusion, we embarked on a comprehensive analysis of Analytics Attrition Dataset, from data loading to model evaluation. </a:t>
            </a:r>
          </a:p>
          <a:p>
            <a:r>
              <a:rPr lang="en-AU" sz="2000" b="0" i="0" dirty="0">
                <a:effectLst/>
              </a:rPr>
              <a:t>By implementing and evaluating various machine learning algorithms, we gained insights into which models are effective for predicting employee attrition. </a:t>
            </a:r>
          </a:p>
          <a:p>
            <a:r>
              <a:rPr lang="en-AU" sz="2000" b="0" i="0" dirty="0">
                <a:effectLst/>
              </a:rPr>
              <a:t>The results and visualizations generated throughout the process provide valuable information for decision-makers and  professionals seeking to understand and mitigate employee attrition within the organization. </a:t>
            </a:r>
          </a:p>
          <a:p>
            <a:r>
              <a:rPr lang="en-AU" sz="2000" b="0" i="0" dirty="0">
                <a:effectLst/>
              </a:rPr>
              <a:t>This project showcases the power of data analysis and machine learning in addressing real-world business challenges.</a:t>
            </a:r>
            <a:endParaRPr lang="en-US" sz="2000" dirty="0"/>
          </a:p>
        </p:txBody>
      </p:sp>
    </p:spTree>
    <p:extLst>
      <p:ext uri="{BB962C8B-B14F-4D97-AF65-F5344CB8AC3E}">
        <p14:creationId xmlns:p14="http://schemas.microsoft.com/office/powerpoint/2010/main" val="2215717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3D6154-A416-767A-3A99-79752883B6EA}"/>
              </a:ext>
            </a:extLst>
          </p:cNvPr>
          <p:cNvSpPr>
            <a:spLocks noGrp="1"/>
          </p:cNvSpPr>
          <p:nvPr>
            <p:ph idx="1"/>
          </p:nvPr>
        </p:nvSpPr>
        <p:spPr/>
        <p:txBody>
          <a:bodyPr>
            <a:normAutofit/>
          </a:bodyPr>
          <a:lstStyle/>
          <a:p>
            <a:pPr marL="0" indent="0" algn="ctr">
              <a:buNone/>
            </a:pPr>
            <a:r>
              <a:rPr lang="en-US" sz="4000" dirty="0"/>
              <a:t>Thank you</a:t>
            </a:r>
          </a:p>
        </p:txBody>
      </p:sp>
    </p:spTree>
    <p:extLst>
      <p:ext uri="{BB962C8B-B14F-4D97-AF65-F5344CB8AC3E}">
        <p14:creationId xmlns:p14="http://schemas.microsoft.com/office/powerpoint/2010/main" val="991603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18" name="Group 117">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30"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31"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2"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3"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4"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5"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6"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7"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8"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9"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0"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1"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42"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3"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4"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5"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6"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7"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8"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9"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0"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1"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2"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3"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4"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5"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6"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19" name="Group 118">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20"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1"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2"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3"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158"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5EDC1C-4CC7-F171-E517-CD5D89CAC24B}"/>
              </a:ext>
            </a:extLst>
          </p:cNvPr>
          <p:cNvSpPr>
            <a:spLocks noGrp="1"/>
          </p:cNvSpPr>
          <p:nvPr>
            <p:ph type="title"/>
          </p:nvPr>
        </p:nvSpPr>
        <p:spPr>
          <a:xfrm>
            <a:off x="5128643" y="618518"/>
            <a:ext cx="6188402" cy="1478570"/>
          </a:xfrm>
        </p:spPr>
        <p:txBody>
          <a:bodyPr>
            <a:normAutofit/>
          </a:bodyPr>
          <a:lstStyle/>
          <a:p>
            <a:r>
              <a:rPr lang="en-US" b="1" u="sng" dirty="0">
                <a:solidFill>
                  <a:srgbClr val="FFFFFF"/>
                </a:solidFill>
              </a:rPr>
              <a:t>What is HR analytics ?</a:t>
            </a:r>
          </a:p>
        </p:txBody>
      </p:sp>
      <p:sp useBgFill="1">
        <p:nvSpPr>
          <p:cNvPr id="160"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B47E66C-F547-8C8B-282B-919E77DF95E8}"/>
              </a:ext>
            </a:extLst>
          </p:cNvPr>
          <p:cNvPicPr>
            <a:picLocks noChangeAspect="1"/>
          </p:cNvPicPr>
          <p:nvPr/>
        </p:nvPicPr>
        <p:blipFill>
          <a:blip r:embed="rId4"/>
          <a:stretch>
            <a:fillRect/>
          </a:stretch>
        </p:blipFill>
        <p:spPr>
          <a:xfrm>
            <a:off x="1100329" y="1516063"/>
            <a:ext cx="3178638" cy="3802043"/>
          </a:xfrm>
          <a:prstGeom prst="rect">
            <a:avLst/>
          </a:prstGeom>
        </p:spPr>
      </p:pic>
      <p:sp>
        <p:nvSpPr>
          <p:cNvPr id="3" name="Content Placeholder 2">
            <a:extLst>
              <a:ext uri="{FF2B5EF4-FFF2-40B4-BE49-F238E27FC236}">
                <a16:creationId xmlns:a16="http://schemas.microsoft.com/office/drawing/2014/main" id="{67EB7FC6-12B2-7BF5-2BDB-3810E387E474}"/>
              </a:ext>
            </a:extLst>
          </p:cNvPr>
          <p:cNvSpPr>
            <a:spLocks noGrp="1"/>
          </p:cNvSpPr>
          <p:nvPr>
            <p:ph idx="1"/>
          </p:nvPr>
        </p:nvSpPr>
        <p:spPr>
          <a:xfrm>
            <a:off x="5128643" y="2249487"/>
            <a:ext cx="6188402" cy="3541714"/>
          </a:xfrm>
        </p:spPr>
        <p:txBody>
          <a:bodyPr>
            <a:normAutofit/>
          </a:bodyPr>
          <a:lstStyle/>
          <a:p>
            <a:pPr marL="12700" marR="5080" lvl="0" indent="-635" rtl="0">
              <a:lnSpc>
                <a:spcPct val="110000"/>
              </a:lnSpc>
              <a:spcBef>
                <a:spcPts val="0"/>
              </a:spcBef>
              <a:spcAft>
                <a:spcPts val="0"/>
              </a:spcAft>
              <a:buNone/>
            </a:pPr>
            <a:r>
              <a:rPr lang="en-US" sz="1700" dirty="0">
                <a:solidFill>
                  <a:srgbClr val="FFFFFF"/>
                </a:solidFill>
              </a:rPr>
              <a:t>HR analytics is the process of collecting and analyzing Human Resources (HR)</a:t>
            </a:r>
            <a:r>
              <a:rPr lang="en-US" sz="1700" dirty="0">
                <a:solidFill>
                  <a:srgbClr val="FFFFFF"/>
                </a:solidFill>
                <a:ea typeface="Cambria"/>
                <a:cs typeface="Cambria"/>
                <a:sym typeface="Cambria"/>
              </a:rPr>
              <a:t> data in order to improve an organization’s workforce performance. The process can also be referred to as talent analytics, people analytics, or even workforce analytics. </a:t>
            </a:r>
          </a:p>
          <a:p>
            <a:pPr marL="12700" marR="5080" lvl="0" indent="-635" rtl="0">
              <a:lnSpc>
                <a:spcPct val="110000"/>
              </a:lnSpc>
              <a:spcBef>
                <a:spcPts val="0"/>
              </a:spcBef>
              <a:spcAft>
                <a:spcPts val="0"/>
              </a:spcAft>
              <a:buNone/>
            </a:pPr>
            <a:endParaRPr lang="en-US" sz="1700" dirty="0">
              <a:solidFill>
                <a:srgbClr val="FFFFFF"/>
              </a:solidFill>
              <a:ea typeface="Cambria"/>
              <a:cs typeface="Cambria"/>
              <a:sym typeface="Cambria"/>
            </a:endParaRPr>
          </a:p>
          <a:p>
            <a:pPr marL="12700" marR="5080" lvl="0" indent="-635" rtl="0">
              <a:lnSpc>
                <a:spcPct val="110000"/>
              </a:lnSpc>
              <a:spcBef>
                <a:spcPts val="0"/>
              </a:spcBef>
              <a:spcAft>
                <a:spcPts val="0"/>
              </a:spcAft>
              <a:buNone/>
            </a:pPr>
            <a:r>
              <a:rPr lang="en-US" sz="1700" dirty="0">
                <a:solidFill>
                  <a:srgbClr val="FFFFFF"/>
                </a:solidFill>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p>
          <a:p>
            <a:pPr marL="0" indent="0">
              <a:lnSpc>
                <a:spcPct val="110000"/>
              </a:lnSpc>
              <a:buNone/>
            </a:pPr>
            <a:endParaRPr lang="en-US" sz="1700" dirty="0">
              <a:solidFill>
                <a:srgbClr val="FFFFFF"/>
              </a:solidFill>
            </a:endParaRPr>
          </a:p>
        </p:txBody>
      </p:sp>
    </p:spTree>
    <p:extLst>
      <p:ext uri="{BB962C8B-B14F-4D97-AF65-F5344CB8AC3E}">
        <p14:creationId xmlns:p14="http://schemas.microsoft.com/office/powerpoint/2010/main" val="336731890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A9E3C8-E911-305D-1065-EE791B572349}"/>
              </a:ext>
            </a:extLst>
          </p:cNvPr>
          <p:cNvSpPr>
            <a:spLocks noGrp="1"/>
          </p:cNvSpPr>
          <p:nvPr>
            <p:ph type="title"/>
          </p:nvPr>
        </p:nvSpPr>
        <p:spPr>
          <a:xfrm>
            <a:off x="1141413" y="618518"/>
            <a:ext cx="4459286" cy="1478570"/>
          </a:xfrm>
        </p:spPr>
        <p:txBody>
          <a:bodyPr>
            <a:normAutofit/>
          </a:bodyPr>
          <a:lstStyle/>
          <a:p>
            <a:r>
              <a:rPr lang="en-US" sz="3200" b="1" u="sng"/>
              <a:t>Objective</a:t>
            </a:r>
          </a:p>
        </p:txBody>
      </p:sp>
      <p:sp>
        <p:nvSpPr>
          <p:cNvPr id="3" name="Content Placeholder 2">
            <a:extLst>
              <a:ext uri="{FF2B5EF4-FFF2-40B4-BE49-F238E27FC236}">
                <a16:creationId xmlns:a16="http://schemas.microsoft.com/office/drawing/2014/main" id="{9B867F55-FA99-C871-8753-EF8190C8511D}"/>
              </a:ext>
            </a:extLst>
          </p:cNvPr>
          <p:cNvSpPr>
            <a:spLocks noGrp="1"/>
          </p:cNvSpPr>
          <p:nvPr>
            <p:ph idx="1"/>
          </p:nvPr>
        </p:nvSpPr>
        <p:spPr>
          <a:xfrm>
            <a:off x="1141412" y="2249487"/>
            <a:ext cx="4459287" cy="3965046"/>
          </a:xfrm>
        </p:spPr>
        <p:txBody>
          <a:bodyPr>
            <a:normAutofit/>
          </a:bodyPr>
          <a:lstStyle/>
          <a:p>
            <a:r>
              <a:rPr lang="en-US" sz="2000" dirty="0">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p>
          <a:p>
            <a:endParaRPr lang="en-US" sz="2000" dirty="0"/>
          </a:p>
        </p:txBody>
      </p:sp>
      <p:pic>
        <p:nvPicPr>
          <p:cNvPr id="5" name="Picture 4">
            <a:extLst>
              <a:ext uri="{FF2B5EF4-FFF2-40B4-BE49-F238E27FC236}">
                <a16:creationId xmlns:a16="http://schemas.microsoft.com/office/drawing/2014/main" id="{8559F17A-76C4-DDE0-AE8D-C63643A67F26}"/>
              </a:ext>
            </a:extLst>
          </p:cNvPr>
          <p:cNvPicPr>
            <a:picLocks noChangeAspect="1"/>
          </p:cNvPicPr>
          <p:nvPr/>
        </p:nvPicPr>
        <p:blipFill>
          <a:blip r:embed="rId5"/>
          <a:srcRect l="30327" r="24723"/>
          <a:stretch/>
        </p:blipFill>
        <p:spPr>
          <a:xfrm>
            <a:off x="6932855" y="618518"/>
            <a:ext cx="3782569"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7" name="Group 7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2"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23"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4"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5"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6"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7"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8"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29"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0"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1"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2"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3"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34"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5"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6"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7"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8"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39"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0"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1"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2"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3"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4"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5"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6"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7"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8"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76778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5"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6"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41"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3" name="Group 12">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pic>
        <p:nvPicPr>
          <p:cNvPr id="52"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54"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BA1193-BB5D-F1F2-BE02-85AA6F258CEC}"/>
              </a:ext>
            </a:extLst>
          </p:cNvPr>
          <p:cNvPicPr>
            <a:picLocks noChangeAspect="1"/>
          </p:cNvPicPr>
          <p:nvPr/>
        </p:nvPicPr>
        <p:blipFill>
          <a:blip r:embed="rId4"/>
          <a:stretch>
            <a:fillRect/>
          </a:stretch>
        </p:blipFill>
        <p:spPr>
          <a:xfrm>
            <a:off x="1118988" y="1829410"/>
            <a:ext cx="6112382" cy="3193718"/>
          </a:xfrm>
          <a:prstGeom prst="rect">
            <a:avLst/>
          </a:prstGeom>
        </p:spPr>
      </p:pic>
      <p:sp>
        <p:nvSpPr>
          <p:cNvPr id="3" name="Content Placeholder 2">
            <a:extLst>
              <a:ext uri="{FF2B5EF4-FFF2-40B4-BE49-F238E27FC236}">
                <a16:creationId xmlns:a16="http://schemas.microsoft.com/office/drawing/2014/main" id="{80B9F210-84D4-5BA0-20CD-D36969185B3D}"/>
              </a:ext>
            </a:extLst>
          </p:cNvPr>
          <p:cNvSpPr>
            <a:spLocks noGrp="1"/>
          </p:cNvSpPr>
          <p:nvPr>
            <p:ph idx="1"/>
          </p:nvPr>
        </p:nvSpPr>
        <p:spPr>
          <a:xfrm>
            <a:off x="8036041" y="2249487"/>
            <a:ext cx="3281004" cy="3541714"/>
          </a:xfrm>
        </p:spPr>
        <p:txBody>
          <a:bodyPr>
            <a:normAutofit/>
          </a:bodyPr>
          <a:lstStyle/>
          <a:p>
            <a:r>
              <a:rPr lang="en-AU" sz="1800" b="0" i="0">
                <a:solidFill>
                  <a:srgbClr val="FFFFFF"/>
                </a:solidFill>
                <a:effectLst/>
                <a:latin typeface="Google Sans"/>
              </a:rPr>
              <a:t>What are the statistics for employee attrition?</a:t>
            </a:r>
            <a:endParaRPr lang="en-AU" sz="1800" b="0" i="0">
              <a:solidFill>
                <a:srgbClr val="FFFFFF"/>
              </a:solidFill>
              <a:effectLst/>
              <a:latin typeface="Arial" panose="020B0604020202020204" pitchFamily="34" charset="0"/>
            </a:endParaRPr>
          </a:p>
          <a:p>
            <a:r>
              <a:rPr lang="en-AU" sz="1800" b="0" i="0">
                <a:solidFill>
                  <a:srgbClr val="FFFFFF"/>
                </a:solidFill>
                <a:effectLst/>
                <a:latin typeface="Google Sans"/>
              </a:rPr>
              <a:t>The average employee turnover rate in Australian workplaces, for the 12 months to the end of October 2023, was 14%.</a:t>
            </a:r>
            <a:endParaRPr lang="en-US" sz="1800">
              <a:solidFill>
                <a:srgbClr val="FFFFFF"/>
              </a:solidFill>
            </a:endParaRPr>
          </a:p>
        </p:txBody>
      </p:sp>
    </p:spTree>
    <p:extLst>
      <p:ext uri="{BB962C8B-B14F-4D97-AF65-F5344CB8AC3E}">
        <p14:creationId xmlns:p14="http://schemas.microsoft.com/office/powerpoint/2010/main" val="210007127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D0CF88-DFED-9A4C-A2B8-1C146E016DDA}"/>
              </a:ext>
            </a:extLst>
          </p:cNvPr>
          <p:cNvSpPr>
            <a:spLocks noGrp="1"/>
          </p:cNvSpPr>
          <p:nvPr>
            <p:ph type="title"/>
          </p:nvPr>
        </p:nvSpPr>
        <p:spPr>
          <a:xfrm>
            <a:off x="1141413" y="618518"/>
            <a:ext cx="4459286" cy="1478570"/>
          </a:xfrm>
        </p:spPr>
        <p:txBody>
          <a:bodyPr>
            <a:normAutofit/>
          </a:bodyPr>
          <a:lstStyle/>
          <a:p>
            <a:r>
              <a:rPr lang="en-US" sz="3200" b="1" u="sng"/>
              <a:t>Motivation</a:t>
            </a:r>
          </a:p>
        </p:txBody>
      </p:sp>
      <p:sp>
        <p:nvSpPr>
          <p:cNvPr id="3" name="Content Placeholder 2">
            <a:extLst>
              <a:ext uri="{FF2B5EF4-FFF2-40B4-BE49-F238E27FC236}">
                <a16:creationId xmlns:a16="http://schemas.microsoft.com/office/drawing/2014/main" id="{00465615-656C-C151-6C27-8ECB1FE76D5B}"/>
              </a:ext>
            </a:extLst>
          </p:cNvPr>
          <p:cNvSpPr>
            <a:spLocks noGrp="1"/>
          </p:cNvSpPr>
          <p:nvPr>
            <p:ph idx="1"/>
          </p:nvPr>
        </p:nvSpPr>
        <p:spPr>
          <a:xfrm>
            <a:off x="1141412" y="2249487"/>
            <a:ext cx="4459287" cy="3965046"/>
          </a:xfrm>
        </p:spPr>
        <p:txBody>
          <a:bodyPr>
            <a:normAutofit/>
          </a:bodyPr>
          <a:lstStyle/>
          <a:p>
            <a:r>
              <a:rPr lang="en-US" sz="2000" dirty="0">
                <a:latin typeface="+mj-lt"/>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p>
          <a:p>
            <a:endParaRPr lang="en-US" sz="2000" dirty="0"/>
          </a:p>
        </p:txBody>
      </p:sp>
      <p:pic>
        <p:nvPicPr>
          <p:cNvPr id="4" name="Picture 3">
            <a:extLst>
              <a:ext uri="{FF2B5EF4-FFF2-40B4-BE49-F238E27FC236}">
                <a16:creationId xmlns:a16="http://schemas.microsoft.com/office/drawing/2014/main" id="{7D11BCEF-23AB-9E35-AA97-575D15DC131E}"/>
              </a:ext>
            </a:extLst>
          </p:cNvPr>
          <p:cNvPicPr>
            <a:picLocks noChangeAspect="1"/>
          </p:cNvPicPr>
          <p:nvPr/>
        </p:nvPicPr>
        <p:blipFill>
          <a:blip r:embed="rId5"/>
          <a:srcRect l="15157" r="16785" b="-1"/>
          <a:stretch/>
        </p:blipFill>
        <p:spPr>
          <a:xfrm>
            <a:off x="6096000" y="941222"/>
            <a:ext cx="5456279" cy="495060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3" name="Group 13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3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3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14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4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5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661982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1;p14">
            <a:extLst>
              <a:ext uri="{FF2B5EF4-FFF2-40B4-BE49-F238E27FC236}">
                <a16:creationId xmlns:a16="http://schemas.microsoft.com/office/drawing/2014/main" id="{921E3D42-65DB-E144-1B06-041A470F36BA}"/>
              </a:ext>
            </a:extLst>
          </p:cNvPr>
          <p:cNvPicPr preferRelativeResize="0">
            <a:picLocks noGrp="1"/>
          </p:cNvPicPr>
          <p:nvPr>
            <p:ph idx="1"/>
          </p:nvPr>
        </p:nvPicPr>
        <p:blipFill>
          <a:blip r:embed="rId2">
            <a:alphaModFix/>
          </a:blip>
          <a:stretch>
            <a:fillRect/>
          </a:stretch>
        </p:blipFill>
        <p:spPr>
          <a:xfrm>
            <a:off x="1954925" y="756745"/>
            <a:ext cx="7945820" cy="5076497"/>
          </a:xfrm>
          <a:prstGeom prst="rect">
            <a:avLst/>
          </a:prstGeom>
          <a:noFill/>
          <a:ln>
            <a:noFill/>
          </a:ln>
        </p:spPr>
      </p:pic>
    </p:spTree>
    <p:extLst>
      <p:ext uri="{BB962C8B-B14F-4D97-AF65-F5344CB8AC3E}">
        <p14:creationId xmlns:p14="http://schemas.microsoft.com/office/powerpoint/2010/main" val="1675144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2D3B-42EA-4603-0E24-4CA8783D038F}"/>
              </a:ext>
            </a:extLst>
          </p:cNvPr>
          <p:cNvSpPr>
            <a:spLocks noGrp="1"/>
          </p:cNvSpPr>
          <p:nvPr>
            <p:ph type="title"/>
          </p:nvPr>
        </p:nvSpPr>
        <p:spPr>
          <a:xfrm>
            <a:off x="6405365" y="5715000"/>
            <a:ext cx="4747088" cy="950914"/>
          </a:xfrm>
        </p:spPr>
        <p:txBody>
          <a:bodyPr>
            <a:normAutofit/>
          </a:bodyPr>
          <a:lstStyle/>
          <a:p>
            <a:r>
              <a:rPr lang="en-US" sz="1400" cap="none" dirty="0"/>
              <a:t>https://</a:t>
            </a:r>
            <a:r>
              <a:rPr lang="en-US" sz="1400" cap="none" dirty="0" err="1"/>
              <a:t>www.kaggle.com</a:t>
            </a:r>
            <a:r>
              <a:rPr lang="en-US" sz="1400" cap="none" dirty="0"/>
              <a:t>/datasets/</a:t>
            </a:r>
            <a:r>
              <a:rPr lang="en-US" sz="1400" cap="none" dirty="0" err="1"/>
              <a:t>patelprashant</a:t>
            </a:r>
            <a:r>
              <a:rPr lang="en-US" sz="1400" cap="none" dirty="0"/>
              <a:t>/employee-attrition</a:t>
            </a:r>
          </a:p>
        </p:txBody>
      </p:sp>
      <p:sp>
        <p:nvSpPr>
          <p:cNvPr id="10"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A7E011-A044-EA53-1E60-96F6620F7ACC}"/>
              </a:ext>
            </a:extLst>
          </p:cNvPr>
          <p:cNvPicPr>
            <a:picLocks noChangeAspect="1"/>
          </p:cNvPicPr>
          <p:nvPr/>
        </p:nvPicPr>
        <p:blipFill>
          <a:blip r:embed="rId3"/>
          <a:stretch>
            <a:fillRect/>
          </a:stretch>
        </p:blipFill>
        <p:spPr>
          <a:xfrm>
            <a:off x="1054793" y="992813"/>
            <a:ext cx="4763971" cy="2654300"/>
          </a:xfrm>
          <a:prstGeom prst="rect">
            <a:avLst/>
          </a:prstGeom>
        </p:spPr>
      </p:pic>
      <p:pic>
        <p:nvPicPr>
          <p:cNvPr id="4" name="Picture 3">
            <a:extLst>
              <a:ext uri="{FF2B5EF4-FFF2-40B4-BE49-F238E27FC236}">
                <a16:creationId xmlns:a16="http://schemas.microsoft.com/office/drawing/2014/main" id="{1410C5C0-E6C2-3CB2-A93F-F0DCC715462D}"/>
              </a:ext>
            </a:extLst>
          </p:cNvPr>
          <p:cNvPicPr>
            <a:picLocks noChangeAspect="1"/>
          </p:cNvPicPr>
          <p:nvPr/>
        </p:nvPicPr>
        <p:blipFill>
          <a:blip r:embed="rId4"/>
          <a:stretch>
            <a:fillRect/>
          </a:stretch>
        </p:blipFill>
        <p:spPr>
          <a:xfrm>
            <a:off x="1118988" y="3831868"/>
            <a:ext cx="4635583" cy="1564509"/>
          </a:xfrm>
          <a:prstGeom prst="rect">
            <a:avLst/>
          </a:prstGeom>
        </p:spPr>
      </p:pic>
      <p:sp>
        <p:nvSpPr>
          <p:cNvPr id="3" name="Content Placeholder 2">
            <a:extLst>
              <a:ext uri="{FF2B5EF4-FFF2-40B4-BE49-F238E27FC236}">
                <a16:creationId xmlns:a16="http://schemas.microsoft.com/office/drawing/2014/main" id="{FB04A97D-0B6A-3867-382C-B05E292A7F00}"/>
              </a:ext>
            </a:extLst>
          </p:cNvPr>
          <p:cNvSpPr>
            <a:spLocks noGrp="1"/>
          </p:cNvSpPr>
          <p:nvPr>
            <p:ph idx="1"/>
          </p:nvPr>
        </p:nvSpPr>
        <p:spPr>
          <a:xfrm>
            <a:off x="6405365" y="382586"/>
            <a:ext cx="5286376" cy="5234394"/>
          </a:xfrm>
        </p:spPr>
        <p:txBody>
          <a:bodyPr>
            <a:normAutofit fontScale="85000" lnSpcReduction="20000"/>
          </a:bodyPr>
          <a:lstStyle/>
          <a:p>
            <a:pPr>
              <a:lnSpc>
                <a:spcPct val="110000"/>
              </a:lnSpc>
            </a:pPr>
            <a:r>
              <a:rPr lang="en-AU" sz="1600" dirty="0"/>
              <a:t>The dataset on employee attrition from Kaggle contains </a:t>
            </a:r>
            <a:r>
              <a:rPr lang="en-AU" sz="1600" b="1" dirty="0"/>
              <a:t>35 columns </a:t>
            </a:r>
            <a:r>
              <a:rPr lang="en-AU" sz="1600" dirty="0"/>
              <a:t>and </a:t>
            </a:r>
            <a:r>
              <a:rPr lang="en-AU" sz="1600" b="1" dirty="0"/>
              <a:t>1,470 rows</a:t>
            </a:r>
            <a:r>
              <a:rPr lang="en-AU" sz="1600" dirty="0"/>
              <a:t>. </a:t>
            </a:r>
            <a:endParaRPr lang="en-AU" sz="1600" b="1" u="sng" dirty="0"/>
          </a:p>
          <a:p>
            <a:pPr>
              <a:lnSpc>
                <a:spcPct val="110000"/>
              </a:lnSpc>
            </a:pPr>
            <a:r>
              <a:rPr lang="en-AU" sz="1600" b="1" u="sng" dirty="0"/>
              <a:t>Key Features of the Dataset:</a:t>
            </a:r>
          </a:p>
          <a:p>
            <a:pPr>
              <a:lnSpc>
                <a:spcPct val="110000"/>
              </a:lnSpc>
              <a:buFont typeface="+mj-lt"/>
              <a:buAutoNum type="arabicPeriod"/>
            </a:pPr>
            <a:r>
              <a:rPr lang="en-AU" sz="1600" b="1" dirty="0"/>
              <a:t>Demographics</a:t>
            </a:r>
            <a:r>
              <a:rPr lang="en-AU" sz="1600" dirty="0"/>
              <a:t>: Includes attributes like age, gender, marital status, and education level.</a:t>
            </a:r>
          </a:p>
          <a:p>
            <a:pPr>
              <a:lnSpc>
                <a:spcPct val="110000"/>
              </a:lnSpc>
              <a:buFont typeface="+mj-lt"/>
              <a:buAutoNum type="arabicPeriod"/>
            </a:pPr>
            <a:r>
              <a:rPr lang="en-AU" sz="1600" b="1" dirty="0"/>
              <a:t>Job-related Information</a:t>
            </a:r>
            <a:r>
              <a:rPr lang="en-AU" sz="1600" dirty="0"/>
              <a:t>: Includes job role, job satisfaction, work-life balance, and job level.</a:t>
            </a:r>
          </a:p>
          <a:p>
            <a:pPr>
              <a:lnSpc>
                <a:spcPct val="110000"/>
              </a:lnSpc>
              <a:buFont typeface="+mj-lt"/>
              <a:buAutoNum type="arabicPeriod"/>
            </a:pPr>
            <a:r>
              <a:rPr lang="en-AU" sz="1600" b="1" dirty="0"/>
              <a:t>Compensation</a:t>
            </a:r>
            <a:r>
              <a:rPr lang="en-AU" sz="1600" dirty="0"/>
              <a:t>: Includes salary information, stock options, and years at the company.</a:t>
            </a:r>
          </a:p>
          <a:p>
            <a:pPr>
              <a:lnSpc>
                <a:spcPct val="110000"/>
              </a:lnSpc>
              <a:buFont typeface="+mj-lt"/>
              <a:buAutoNum type="arabicPeriod"/>
            </a:pPr>
            <a:r>
              <a:rPr lang="en-AU" sz="1600" b="1" dirty="0"/>
              <a:t>Performance Metrics</a:t>
            </a:r>
            <a:r>
              <a:rPr lang="en-AU" sz="1600" dirty="0"/>
              <a:t>: Performance rating and training times.</a:t>
            </a:r>
          </a:p>
          <a:p>
            <a:pPr>
              <a:lnSpc>
                <a:spcPct val="110000"/>
              </a:lnSpc>
              <a:buFont typeface="+mj-lt"/>
              <a:buAutoNum type="arabicPeriod"/>
            </a:pPr>
            <a:r>
              <a:rPr lang="en-AU" sz="1600" b="1" dirty="0"/>
              <a:t>Attrition Label</a:t>
            </a:r>
            <a:r>
              <a:rPr lang="en-AU" sz="1600" dirty="0"/>
              <a:t>: Indicates whether an employee left the company (attrition) or stayed.</a:t>
            </a:r>
          </a:p>
          <a:p>
            <a:pPr>
              <a:lnSpc>
                <a:spcPct val="110000"/>
              </a:lnSpc>
            </a:pPr>
            <a:r>
              <a:rPr lang="en-AU" sz="1600" b="1" u="sng" dirty="0"/>
              <a:t>Potential Uses:</a:t>
            </a:r>
          </a:p>
          <a:p>
            <a:pPr>
              <a:lnSpc>
                <a:spcPct val="110000"/>
              </a:lnSpc>
              <a:buFont typeface="Wingdings" pitchFamily="2" charset="2"/>
              <a:buChar char="Ø"/>
            </a:pPr>
            <a:r>
              <a:rPr lang="en-AU" sz="1600" b="1" dirty="0"/>
              <a:t>Attrition Prediction</a:t>
            </a:r>
            <a:r>
              <a:rPr lang="en-AU" sz="1600" dirty="0"/>
              <a:t>: The dataset is commonly used to build machine learning models that predict whether an employee is likely to leave based on various factors.</a:t>
            </a:r>
          </a:p>
          <a:p>
            <a:pPr>
              <a:lnSpc>
                <a:spcPct val="110000"/>
              </a:lnSpc>
              <a:buFont typeface="Wingdings" pitchFamily="2" charset="2"/>
              <a:buChar char="Ø"/>
            </a:pPr>
            <a:r>
              <a:rPr lang="en-AU" sz="1600" b="1" dirty="0"/>
              <a:t>Feature Importance</a:t>
            </a:r>
            <a:r>
              <a:rPr lang="en-AU" sz="1600" dirty="0"/>
              <a:t>: Helps identify the most important factors contributing to employee attrition.</a:t>
            </a:r>
          </a:p>
          <a:p>
            <a:pPr>
              <a:lnSpc>
                <a:spcPct val="110000"/>
              </a:lnSpc>
              <a:buFont typeface="Wingdings" pitchFamily="2" charset="2"/>
              <a:buChar char="Ø"/>
            </a:pPr>
            <a:r>
              <a:rPr lang="en-AU" sz="1600" b="1" dirty="0"/>
              <a:t>Employee Retention Strategies</a:t>
            </a:r>
            <a:r>
              <a:rPr lang="en-AU" sz="1600" dirty="0"/>
              <a:t>: Insights from the analysis can help HR departments design better retention strategies.</a:t>
            </a:r>
          </a:p>
          <a:p>
            <a:pPr>
              <a:lnSpc>
                <a:spcPct val="110000"/>
              </a:lnSpc>
            </a:pPr>
            <a:endParaRPr lang="en-US" sz="800" dirty="0"/>
          </a:p>
        </p:txBody>
      </p:sp>
    </p:spTree>
    <p:extLst>
      <p:ext uri="{BB962C8B-B14F-4D97-AF65-F5344CB8AC3E}">
        <p14:creationId xmlns:p14="http://schemas.microsoft.com/office/powerpoint/2010/main" val="396390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8047" y="485468"/>
            <a:ext cx="9906000" cy="3496235"/>
          </a:xfrm>
        </p:spPr>
      </p:pic>
      <p:pic>
        <p:nvPicPr>
          <p:cNvPr id="3" name="Picture 2">
            <a:extLst>
              <a:ext uri="{FF2B5EF4-FFF2-40B4-BE49-F238E27FC236}">
                <a16:creationId xmlns:a16="http://schemas.microsoft.com/office/drawing/2014/main" id="{76A511E0-325C-F03B-B9B1-5FE4E651B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047" y="4319830"/>
            <a:ext cx="9783653" cy="1903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1694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441</TotalTime>
  <Words>1296</Words>
  <Application>Microsoft Macintosh PowerPoint</Application>
  <PresentationFormat>Widescreen</PresentationFormat>
  <Paragraphs>119</Paragraphs>
  <Slides>28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Arial</vt:lpstr>
      <vt:lpstr>Cambria</vt:lpstr>
      <vt:lpstr>Google Sans</vt:lpstr>
      <vt:lpstr>Tw Cen MT</vt:lpstr>
      <vt:lpstr>Wingdings</vt:lpstr>
      <vt:lpstr>Circuit</vt:lpstr>
      <vt:lpstr>Employee attrition prediction</vt:lpstr>
      <vt:lpstr>PowerPoint Presentation</vt:lpstr>
      <vt:lpstr>What is HR analytics ?</vt:lpstr>
      <vt:lpstr>Objective</vt:lpstr>
      <vt:lpstr>PowerPoint Presentation</vt:lpstr>
      <vt:lpstr>Motivation</vt:lpstr>
      <vt:lpstr>PowerPoint Presentation</vt:lpstr>
      <vt:lpstr>https://www.kaggle.com/datasets/patelprashant/employee-attrition</vt:lpstr>
      <vt:lpstr>PowerPoint Presentation</vt:lpstr>
      <vt:lpstr>- A 16.12% attrition rate may indicate that the organization has a relatively stable workforce but still faces challenges in retaining a certain percentage of its employees. - The attrition rate among males is 17.01%, slightly higher than the overall rate. - The attrition rate among females is 14.80%, which is lower than the overall rate and the male attrition rate.</vt:lpstr>
      <vt:lpstr>All Correlations with Attrition</vt:lpstr>
      <vt:lpstr>Strongest Correlations with Attrition (Threshold &gt; 0.05)</vt:lpstr>
      <vt:lpstr>Attrition Rate by Marital Status</vt:lpstr>
      <vt:lpstr>Attrition Percentage by Distance from Home</vt:lpstr>
      <vt:lpstr>Attrition Rate by Business Travel</vt:lpstr>
      <vt:lpstr>Attrition Percentage and Average Salary by Job Role</vt:lpstr>
      <vt:lpstr>Attrition Rate by Job Satisfaction</vt:lpstr>
      <vt:lpstr>Attrition Percentage and Average Salary by Age Group</vt:lpstr>
      <vt:lpstr>Attrition Percentage by Salary Group for People Under 30</vt:lpstr>
      <vt:lpstr>Machine Learning</vt:lpstr>
      <vt:lpstr>PowerPoint Presentation</vt:lpstr>
      <vt:lpstr>PowerPoint Presentation</vt:lpstr>
      <vt:lpstr>PowerPoint Presentation</vt:lpstr>
      <vt:lpstr>PowerPoint Presentation</vt:lpstr>
      <vt:lpstr>Deploy the model using Gradio</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prediction</dc:title>
  <dc:creator>SELVARAJ Uma [Aveley Secondary College]</dc:creator>
  <cp:lastModifiedBy>SELVARAJ Uma [Aveley Secondary College]</cp:lastModifiedBy>
  <cp:revision>20</cp:revision>
  <dcterms:created xsi:type="dcterms:W3CDTF">2024-08-26T10:56:11Z</dcterms:created>
  <dcterms:modified xsi:type="dcterms:W3CDTF">2024-08-28T14:41:24Z</dcterms:modified>
</cp:coreProperties>
</file>